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17"/>
  </p:notesMasterIdLst>
  <p:handoutMasterIdLst>
    <p:handoutMasterId r:id="rId18"/>
  </p:handoutMasterIdLst>
  <p:sldIdLst>
    <p:sldId id="256" r:id="rId6"/>
    <p:sldId id="279" r:id="rId7"/>
    <p:sldId id="280" r:id="rId8"/>
    <p:sldId id="281" r:id="rId9"/>
    <p:sldId id="286" r:id="rId10"/>
    <p:sldId id="282" r:id="rId11"/>
    <p:sldId id="285" r:id="rId12"/>
    <p:sldId id="277" r:id="rId13"/>
    <p:sldId id="278" r:id="rId14"/>
    <p:sldId id="264" r:id="rId15"/>
    <p:sldId id="257" r:id="rId16"/>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05B48B5-C018-47AB-B98F-1699F1F00FA9}">
          <p14:sldIdLst>
            <p14:sldId id="256"/>
            <p14:sldId id="279"/>
            <p14:sldId id="280"/>
            <p14:sldId id="281"/>
          </p14:sldIdLst>
        </p14:section>
        <p14:section name="Untitled Section" id="{C085FDF6-61DD-41FB-8F91-D4EF1DB553D3}">
          <p14:sldIdLst>
            <p14:sldId id="286"/>
            <p14:sldId id="282"/>
            <p14:sldId id="285"/>
            <p14:sldId id="277"/>
            <p14:sldId id="278"/>
            <p14:sldId id="264"/>
            <p14:sldId id="257"/>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5435" autoAdjust="0"/>
  </p:normalViewPr>
  <p:slideViewPr>
    <p:cSldViewPr>
      <p:cViewPr varScale="1">
        <p:scale>
          <a:sx n="62" d="100"/>
          <a:sy n="62" d="100"/>
        </p:scale>
        <p:origin x="-1620"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catterChart>
        <c:scatterStyle val="lineMarker"/>
        <c:varyColors val="0"/>
        <c:ser>
          <c:idx val="1"/>
          <c:order val="1"/>
          <c:spPr>
            <a:ln w="12700" cmpd="sng">
              <a:solidFill>
                <a:schemeClr val="tx1"/>
              </a:solidFill>
              <a:prstDash val="lgDash"/>
            </a:ln>
          </c:spPr>
          <c:marker>
            <c:symbol val="none"/>
          </c:marker>
          <c:xVal>
            <c:numRef>
              <c:f>'Farm size'!$X$6:$X$28</c:f>
              <c:numCache>
                <c:formatCode>General</c:formatCode>
                <c:ptCount val="23"/>
                <c:pt idx="0">
                  <c:v>-1</c:v>
                </c:pt>
                <c:pt idx="1">
                  <c:v>5</c:v>
                </c:pt>
                <c:pt idx="2">
                  <c:v>5</c:v>
                </c:pt>
                <c:pt idx="3">
                  <c:v>-1</c:v>
                </c:pt>
                <c:pt idx="4">
                  <c:v>-1</c:v>
                </c:pt>
                <c:pt idx="5">
                  <c:v>10</c:v>
                </c:pt>
                <c:pt idx="6">
                  <c:v>10</c:v>
                </c:pt>
                <c:pt idx="7">
                  <c:v>-1</c:v>
                </c:pt>
                <c:pt idx="8">
                  <c:v>-1</c:v>
                </c:pt>
                <c:pt idx="9">
                  <c:v>40</c:v>
                </c:pt>
                <c:pt idx="10">
                  <c:v>40</c:v>
                </c:pt>
              </c:numCache>
            </c:numRef>
          </c:xVal>
          <c:yVal>
            <c:numRef>
              <c:f>'Farm size'!$Y$6:$Y$28</c:f>
              <c:numCache>
                <c:formatCode>General</c:formatCode>
                <c:ptCount val="23"/>
                <c:pt idx="0">
                  <c:v>0.55000000000000004</c:v>
                </c:pt>
                <c:pt idx="1">
                  <c:v>0.55000000000000004</c:v>
                </c:pt>
                <c:pt idx="2">
                  <c:v>-1</c:v>
                </c:pt>
                <c:pt idx="3">
                  <c:v>-1</c:v>
                </c:pt>
                <c:pt idx="4">
                  <c:v>0.76</c:v>
                </c:pt>
                <c:pt idx="5">
                  <c:v>0.76</c:v>
                </c:pt>
                <c:pt idx="6">
                  <c:v>-1</c:v>
                </c:pt>
                <c:pt idx="7">
                  <c:v>-1</c:v>
                </c:pt>
                <c:pt idx="8">
                  <c:v>1</c:v>
                </c:pt>
                <c:pt idx="9">
                  <c:v>1</c:v>
                </c:pt>
                <c:pt idx="10">
                  <c:v>-1</c:v>
                </c:pt>
              </c:numCache>
            </c:numRef>
          </c:yVal>
          <c:smooth val="0"/>
        </c:ser>
        <c:dLbls>
          <c:showLegendKey val="0"/>
          <c:showVal val="0"/>
          <c:showCatName val="0"/>
          <c:showSerName val="0"/>
          <c:showPercent val="0"/>
          <c:showBubbleSize val="0"/>
        </c:dLbls>
        <c:axId val="87019520"/>
        <c:axId val="87021440"/>
      </c:scatterChart>
      <c:scatterChart>
        <c:scatterStyle val="smoothMarker"/>
        <c:varyColors val="0"/>
        <c:ser>
          <c:idx val="0"/>
          <c:order val="0"/>
          <c:marker>
            <c:symbol val="none"/>
          </c:marker>
          <c:xVal>
            <c:numRef>
              <c:f>'Farm size'!$I$6:$I$98</c:f>
              <c:numCache>
                <c:formatCode>#.00</c:formatCode>
                <c:ptCount val="93"/>
                <c:pt idx="0">
                  <c:v>0.25</c:v>
                </c:pt>
                <c:pt idx="1">
                  <c:v>0.5</c:v>
                </c:pt>
                <c:pt idx="2">
                  <c:v>1</c:v>
                </c:pt>
                <c:pt idx="3">
                  <c:v>1</c:v>
                </c:pt>
                <c:pt idx="4">
                  <c:v>1</c:v>
                </c:pt>
                <c:pt idx="5">
                  <c:v>1</c:v>
                </c:pt>
                <c:pt idx="6">
                  <c:v>1</c:v>
                </c:pt>
                <c:pt idx="7">
                  <c:v>1</c:v>
                </c:pt>
                <c:pt idx="8">
                  <c:v>1.25</c:v>
                </c:pt>
                <c:pt idx="9">
                  <c:v>1.33</c:v>
                </c:pt>
                <c:pt idx="10">
                  <c:v>1.5</c:v>
                </c:pt>
                <c:pt idx="11">
                  <c:v>1.5</c:v>
                </c:pt>
                <c:pt idx="12">
                  <c:v>1.75</c:v>
                </c:pt>
                <c:pt idx="13">
                  <c:v>2</c:v>
                </c:pt>
                <c:pt idx="14">
                  <c:v>2</c:v>
                </c:pt>
                <c:pt idx="15">
                  <c:v>2</c:v>
                </c:pt>
                <c:pt idx="16">
                  <c:v>2</c:v>
                </c:pt>
                <c:pt idx="17">
                  <c:v>2</c:v>
                </c:pt>
                <c:pt idx="18">
                  <c:v>2</c:v>
                </c:pt>
                <c:pt idx="19">
                  <c:v>2</c:v>
                </c:pt>
                <c:pt idx="20">
                  <c:v>2</c:v>
                </c:pt>
                <c:pt idx="21">
                  <c:v>2</c:v>
                </c:pt>
                <c:pt idx="22">
                  <c:v>2.25</c:v>
                </c:pt>
                <c:pt idx="23">
                  <c:v>2.25</c:v>
                </c:pt>
                <c:pt idx="24">
                  <c:v>2.5</c:v>
                </c:pt>
                <c:pt idx="25">
                  <c:v>2.5</c:v>
                </c:pt>
                <c:pt idx="26">
                  <c:v>2.5</c:v>
                </c:pt>
                <c:pt idx="27">
                  <c:v>2.5</c:v>
                </c:pt>
                <c:pt idx="28">
                  <c:v>2.5</c:v>
                </c:pt>
                <c:pt idx="29">
                  <c:v>3</c:v>
                </c:pt>
                <c:pt idx="30">
                  <c:v>3</c:v>
                </c:pt>
                <c:pt idx="31">
                  <c:v>3</c:v>
                </c:pt>
                <c:pt idx="32">
                  <c:v>3</c:v>
                </c:pt>
                <c:pt idx="33">
                  <c:v>3</c:v>
                </c:pt>
                <c:pt idx="34">
                  <c:v>3</c:v>
                </c:pt>
                <c:pt idx="35">
                  <c:v>3</c:v>
                </c:pt>
                <c:pt idx="36">
                  <c:v>3</c:v>
                </c:pt>
                <c:pt idx="37">
                  <c:v>3</c:v>
                </c:pt>
                <c:pt idx="38">
                  <c:v>3</c:v>
                </c:pt>
                <c:pt idx="39">
                  <c:v>3</c:v>
                </c:pt>
                <c:pt idx="40">
                  <c:v>3.5</c:v>
                </c:pt>
                <c:pt idx="41">
                  <c:v>4</c:v>
                </c:pt>
                <c:pt idx="42">
                  <c:v>4</c:v>
                </c:pt>
                <c:pt idx="43">
                  <c:v>4</c:v>
                </c:pt>
                <c:pt idx="44">
                  <c:v>4</c:v>
                </c:pt>
                <c:pt idx="45">
                  <c:v>4</c:v>
                </c:pt>
                <c:pt idx="46">
                  <c:v>4</c:v>
                </c:pt>
                <c:pt idx="47">
                  <c:v>4</c:v>
                </c:pt>
                <c:pt idx="48">
                  <c:v>4</c:v>
                </c:pt>
                <c:pt idx="49">
                  <c:v>4.25</c:v>
                </c:pt>
                <c:pt idx="50">
                  <c:v>5</c:v>
                </c:pt>
                <c:pt idx="51">
                  <c:v>5</c:v>
                </c:pt>
                <c:pt idx="52">
                  <c:v>5</c:v>
                </c:pt>
                <c:pt idx="53">
                  <c:v>5</c:v>
                </c:pt>
                <c:pt idx="54">
                  <c:v>5</c:v>
                </c:pt>
                <c:pt idx="55">
                  <c:v>5</c:v>
                </c:pt>
                <c:pt idx="56">
                  <c:v>5</c:v>
                </c:pt>
                <c:pt idx="57">
                  <c:v>5</c:v>
                </c:pt>
                <c:pt idx="58">
                  <c:v>5</c:v>
                </c:pt>
                <c:pt idx="59">
                  <c:v>5.5</c:v>
                </c:pt>
                <c:pt idx="60">
                  <c:v>6</c:v>
                </c:pt>
                <c:pt idx="61">
                  <c:v>6.25</c:v>
                </c:pt>
                <c:pt idx="62">
                  <c:v>6.5</c:v>
                </c:pt>
                <c:pt idx="63">
                  <c:v>7</c:v>
                </c:pt>
                <c:pt idx="64">
                  <c:v>7</c:v>
                </c:pt>
                <c:pt idx="65">
                  <c:v>7</c:v>
                </c:pt>
                <c:pt idx="66">
                  <c:v>7</c:v>
                </c:pt>
                <c:pt idx="67">
                  <c:v>7</c:v>
                </c:pt>
                <c:pt idx="68">
                  <c:v>7</c:v>
                </c:pt>
                <c:pt idx="69">
                  <c:v>8</c:v>
                </c:pt>
                <c:pt idx="70">
                  <c:v>10</c:v>
                </c:pt>
                <c:pt idx="71">
                  <c:v>10</c:v>
                </c:pt>
                <c:pt idx="72">
                  <c:v>10</c:v>
                </c:pt>
                <c:pt idx="73">
                  <c:v>10</c:v>
                </c:pt>
                <c:pt idx="74">
                  <c:v>10</c:v>
                </c:pt>
                <c:pt idx="75">
                  <c:v>10</c:v>
                </c:pt>
                <c:pt idx="76">
                  <c:v>10</c:v>
                </c:pt>
                <c:pt idx="77">
                  <c:v>10.25</c:v>
                </c:pt>
                <c:pt idx="78">
                  <c:v>11</c:v>
                </c:pt>
                <c:pt idx="79">
                  <c:v>11</c:v>
                </c:pt>
                <c:pt idx="80">
                  <c:v>12</c:v>
                </c:pt>
                <c:pt idx="81">
                  <c:v>12</c:v>
                </c:pt>
                <c:pt idx="82">
                  <c:v>13</c:v>
                </c:pt>
                <c:pt idx="83">
                  <c:v>13</c:v>
                </c:pt>
                <c:pt idx="84">
                  <c:v>15</c:v>
                </c:pt>
                <c:pt idx="85">
                  <c:v>15</c:v>
                </c:pt>
                <c:pt idx="86">
                  <c:v>20</c:v>
                </c:pt>
                <c:pt idx="87">
                  <c:v>20</c:v>
                </c:pt>
                <c:pt idx="88">
                  <c:v>20</c:v>
                </c:pt>
                <c:pt idx="89">
                  <c:v>33</c:v>
                </c:pt>
                <c:pt idx="90">
                  <c:v>34</c:v>
                </c:pt>
                <c:pt idx="91">
                  <c:v>38</c:v>
                </c:pt>
                <c:pt idx="92">
                  <c:v>40</c:v>
                </c:pt>
              </c:numCache>
            </c:numRef>
          </c:xVal>
          <c:yVal>
            <c:numRef>
              <c:f>'Farm size'!$K$6:$K$98</c:f>
              <c:numCache>
                <c:formatCode>0.000</c:formatCode>
                <c:ptCount val="93"/>
                <c:pt idx="0">
                  <c:v>1.0752688172043012E-2</c:v>
                </c:pt>
                <c:pt idx="1">
                  <c:v>2.1505376344086023E-2</c:v>
                </c:pt>
                <c:pt idx="2">
                  <c:v>3.2258064516129031E-2</c:v>
                </c:pt>
                <c:pt idx="3">
                  <c:v>4.3010752688172046E-2</c:v>
                </c:pt>
                <c:pt idx="4">
                  <c:v>5.3763440860215055E-2</c:v>
                </c:pt>
                <c:pt idx="5">
                  <c:v>6.4516129032258063E-2</c:v>
                </c:pt>
                <c:pt idx="6">
                  <c:v>7.5268817204301078E-2</c:v>
                </c:pt>
                <c:pt idx="7">
                  <c:v>8.6021505376344093E-2</c:v>
                </c:pt>
                <c:pt idx="8">
                  <c:v>9.6774193548387094E-2</c:v>
                </c:pt>
                <c:pt idx="9">
                  <c:v>0.10752688172043011</c:v>
                </c:pt>
                <c:pt idx="10">
                  <c:v>0.11827956989247312</c:v>
                </c:pt>
                <c:pt idx="11">
                  <c:v>0.12903225806451613</c:v>
                </c:pt>
                <c:pt idx="12">
                  <c:v>0.13978494623655913</c:v>
                </c:pt>
                <c:pt idx="13">
                  <c:v>0.15053763440860216</c:v>
                </c:pt>
                <c:pt idx="14">
                  <c:v>0.16129032258064516</c:v>
                </c:pt>
                <c:pt idx="15">
                  <c:v>0.17204301075268819</c:v>
                </c:pt>
                <c:pt idx="16">
                  <c:v>0.18279569892473119</c:v>
                </c:pt>
                <c:pt idx="17">
                  <c:v>0.19354838709677419</c:v>
                </c:pt>
                <c:pt idx="18">
                  <c:v>0.20430107526881722</c:v>
                </c:pt>
                <c:pt idx="19">
                  <c:v>0.21505376344086022</c:v>
                </c:pt>
                <c:pt idx="20">
                  <c:v>0.22580645161290322</c:v>
                </c:pt>
                <c:pt idx="21">
                  <c:v>0.23655913978494625</c:v>
                </c:pt>
                <c:pt idx="22">
                  <c:v>0.24731182795698925</c:v>
                </c:pt>
                <c:pt idx="23">
                  <c:v>0.25806451612903225</c:v>
                </c:pt>
                <c:pt idx="24">
                  <c:v>0.26881720430107525</c:v>
                </c:pt>
                <c:pt idx="25">
                  <c:v>0.27956989247311825</c:v>
                </c:pt>
                <c:pt idx="26">
                  <c:v>0.29032258064516131</c:v>
                </c:pt>
                <c:pt idx="27">
                  <c:v>0.30107526881720431</c:v>
                </c:pt>
                <c:pt idx="28">
                  <c:v>0.31182795698924731</c:v>
                </c:pt>
                <c:pt idx="29">
                  <c:v>0.32258064516129031</c:v>
                </c:pt>
                <c:pt idx="30">
                  <c:v>0.33333333333333331</c:v>
                </c:pt>
                <c:pt idx="31">
                  <c:v>0.34408602150537637</c:v>
                </c:pt>
                <c:pt idx="32">
                  <c:v>0.35483870967741937</c:v>
                </c:pt>
                <c:pt idx="33">
                  <c:v>0.36559139784946237</c:v>
                </c:pt>
                <c:pt idx="34">
                  <c:v>0.37634408602150538</c:v>
                </c:pt>
                <c:pt idx="35">
                  <c:v>0.38709677419354838</c:v>
                </c:pt>
                <c:pt idx="36">
                  <c:v>0.39784946236559138</c:v>
                </c:pt>
                <c:pt idx="37">
                  <c:v>0.40860215053763443</c:v>
                </c:pt>
                <c:pt idx="38">
                  <c:v>0.41935483870967744</c:v>
                </c:pt>
                <c:pt idx="39">
                  <c:v>0.43010752688172044</c:v>
                </c:pt>
                <c:pt idx="40">
                  <c:v>0.44086021505376344</c:v>
                </c:pt>
                <c:pt idx="41">
                  <c:v>0.45161290322580644</c:v>
                </c:pt>
                <c:pt idx="42">
                  <c:v>0.46236559139784944</c:v>
                </c:pt>
                <c:pt idx="43">
                  <c:v>0.4731182795698925</c:v>
                </c:pt>
                <c:pt idx="44">
                  <c:v>0.4838709677419355</c:v>
                </c:pt>
                <c:pt idx="45">
                  <c:v>0.4946236559139785</c:v>
                </c:pt>
                <c:pt idx="46">
                  <c:v>0.5053763440860215</c:v>
                </c:pt>
                <c:pt idx="47">
                  <c:v>0.5161290322580645</c:v>
                </c:pt>
                <c:pt idx="48">
                  <c:v>0.5268817204301075</c:v>
                </c:pt>
                <c:pt idx="49">
                  <c:v>0.5376344086021505</c:v>
                </c:pt>
                <c:pt idx="50">
                  <c:v>0.54838709677419351</c:v>
                </c:pt>
                <c:pt idx="51">
                  <c:v>0.55913978494623651</c:v>
                </c:pt>
                <c:pt idx="52">
                  <c:v>0.56989247311827962</c:v>
                </c:pt>
                <c:pt idx="53">
                  <c:v>0.58064516129032262</c:v>
                </c:pt>
                <c:pt idx="54">
                  <c:v>0.59139784946236562</c:v>
                </c:pt>
                <c:pt idx="55">
                  <c:v>0.60215053763440862</c:v>
                </c:pt>
                <c:pt idx="56">
                  <c:v>0.61290322580645162</c:v>
                </c:pt>
                <c:pt idx="57">
                  <c:v>0.62365591397849462</c:v>
                </c:pt>
                <c:pt idx="58">
                  <c:v>0.63440860215053763</c:v>
                </c:pt>
                <c:pt idx="59">
                  <c:v>0.64516129032258063</c:v>
                </c:pt>
                <c:pt idx="60">
                  <c:v>0.65591397849462363</c:v>
                </c:pt>
                <c:pt idx="61">
                  <c:v>0.66666666666666663</c:v>
                </c:pt>
                <c:pt idx="62">
                  <c:v>0.67741935483870963</c:v>
                </c:pt>
                <c:pt idx="63">
                  <c:v>0.68817204301075274</c:v>
                </c:pt>
                <c:pt idx="64">
                  <c:v>0.69892473118279574</c:v>
                </c:pt>
                <c:pt idx="65">
                  <c:v>0.70967741935483875</c:v>
                </c:pt>
                <c:pt idx="66">
                  <c:v>0.72043010752688175</c:v>
                </c:pt>
                <c:pt idx="67">
                  <c:v>0.73118279569892475</c:v>
                </c:pt>
                <c:pt idx="68">
                  <c:v>0.74193548387096775</c:v>
                </c:pt>
                <c:pt idx="69">
                  <c:v>0.75268817204301075</c:v>
                </c:pt>
                <c:pt idx="70">
                  <c:v>0.76344086021505375</c:v>
                </c:pt>
                <c:pt idx="71">
                  <c:v>0.77419354838709675</c:v>
                </c:pt>
                <c:pt idx="72">
                  <c:v>0.78494623655913975</c:v>
                </c:pt>
                <c:pt idx="73">
                  <c:v>0.79569892473118276</c:v>
                </c:pt>
                <c:pt idx="74">
                  <c:v>0.80645161290322576</c:v>
                </c:pt>
                <c:pt idx="75">
                  <c:v>0.81720430107526887</c:v>
                </c:pt>
                <c:pt idx="76">
                  <c:v>0.82795698924731187</c:v>
                </c:pt>
                <c:pt idx="77">
                  <c:v>0.83870967741935487</c:v>
                </c:pt>
                <c:pt idx="78">
                  <c:v>0.84946236559139787</c:v>
                </c:pt>
                <c:pt idx="79">
                  <c:v>0.86021505376344087</c:v>
                </c:pt>
                <c:pt idx="80">
                  <c:v>0.87096774193548387</c:v>
                </c:pt>
                <c:pt idx="81">
                  <c:v>0.88172043010752688</c:v>
                </c:pt>
                <c:pt idx="82">
                  <c:v>0.89247311827956988</c:v>
                </c:pt>
                <c:pt idx="83">
                  <c:v>0.90322580645161288</c:v>
                </c:pt>
                <c:pt idx="84">
                  <c:v>0.91397849462365588</c:v>
                </c:pt>
                <c:pt idx="85">
                  <c:v>0.92473118279569888</c:v>
                </c:pt>
                <c:pt idx="86">
                  <c:v>0.93548387096774188</c:v>
                </c:pt>
                <c:pt idx="87">
                  <c:v>0.94623655913978499</c:v>
                </c:pt>
                <c:pt idx="88">
                  <c:v>0.956989247311828</c:v>
                </c:pt>
                <c:pt idx="89">
                  <c:v>0.967741935483871</c:v>
                </c:pt>
                <c:pt idx="90">
                  <c:v>0.978494623655914</c:v>
                </c:pt>
                <c:pt idx="91">
                  <c:v>0.989247311827957</c:v>
                </c:pt>
                <c:pt idx="92">
                  <c:v>1</c:v>
                </c:pt>
              </c:numCache>
            </c:numRef>
          </c:yVal>
          <c:smooth val="1"/>
        </c:ser>
        <c:dLbls>
          <c:showLegendKey val="0"/>
          <c:showVal val="0"/>
          <c:showCatName val="0"/>
          <c:showSerName val="0"/>
          <c:showPercent val="0"/>
          <c:showBubbleSize val="0"/>
        </c:dLbls>
        <c:axId val="87019520"/>
        <c:axId val="87021440"/>
      </c:scatterChart>
      <c:valAx>
        <c:axId val="87019520"/>
        <c:scaling>
          <c:orientation val="minMax"/>
          <c:max val="42"/>
          <c:min val="0"/>
        </c:scaling>
        <c:delete val="0"/>
        <c:axPos val="b"/>
        <c:title>
          <c:tx>
            <c:rich>
              <a:bodyPr/>
              <a:lstStyle/>
              <a:p>
                <a:pPr>
                  <a:defRPr sz="1400"/>
                </a:pPr>
                <a:r>
                  <a:rPr lang="en-US" sz="1400"/>
                  <a:t>Farm area (acres)</a:t>
                </a:r>
              </a:p>
            </c:rich>
          </c:tx>
          <c:layout/>
          <c:overlay val="0"/>
        </c:title>
        <c:numFmt formatCode="#,##0" sourceLinked="0"/>
        <c:majorTickMark val="in"/>
        <c:minorTickMark val="none"/>
        <c:tickLblPos val="nextTo"/>
        <c:txPr>
          <a:bodyPr/>
          <a:lstStyle/>
          <a:p>
            <a:pPr>
              <a:defRPr sz="1200"/>
            </a:pPr>
            <a:endParaRPr lang="en-US"/>
          </a:p>
        </c:txPr>
        <c:crossAx val="87021440"/>
        <c:crosses val="autoZero"/>
        <c:crossBetween val="midCat"/>
        <c:majorUnit val="5"/>
        <c:minorUnit val="1"/>
      </c:valAx>
      <c:valAx>
        <c:axId val="87021440"/>
        <c:scaling>
          <c:orientation val="minMax"/>
          <c:max val="1.1000000000000001"/>
          <c:min val="0"/>
        </c:scaling>
        <c:delete val="0"/>
        <c:axPos val="l"/>
        <c:title>
          <c:tx>
            <c:rich>
              <a:bodyPr rot="-5400000" vert="horz"/>
              <a:lstStyle/>
              <a:p>
                <a:pPr>
                  <a:defRPr sz="1400"/>
                </a:pPr>
                <a:r>
                  <a:rPr lang="en-US" sz="1400"/>
                  <a:t>Cumulative frequency (-)</a:t>
                </a:r>
              </a:p>
            </c:rich>
          </c:tx>
          <c:layout>
            <c:manualLayout>
              <c:xMode val="edge"/>
              <c:yMode val="edge"/>
              <c:x val="1.7897091722595099E-2"/>
              <c:y val="0.19912786150075601"/>
            </c:manualLayout>
          </c:layout>
          <c:overlay val="0"/>
        </c:title>
        <c:numFmt formatCode="#,##0.0" sourceLinked="0"/>
        <c:majorTickMark val="in"/>
        <c:minorTickMark val="none"/>
        <c:tickLblPos val="nextTo"/>
        <c:txPr>
          <a:bodyPr/>
          <a:lstStyle/>
          <a:p>
            <a:pPr>
              <a:defRPr sz="1200"/>
            </a:pPr>
            <a:endParaRPr lang="en-US"/>
          </a:p>
        </c:txPr>
        <c:crossAx val="87019520"/>
        <c:crosses val="autoZero"/>
        <c:crossBetween val="midCat"/>
        <c:majorUnit val="0.2"/>
        <c:minorUnit val="0.1"/>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catterChart>
        <c:scatterStyle val="smoothMarker"/>
        <c:varyColors val="0"/>
        <c:ser>
          <c:idx val="0"/>
          <c:order val="0"/>
          <c:marker>
            <c:symbol val="none"/>
          </c:marker>
          <c:xVal>
            <c:numRef>
              <c:f>'Farm size'!$K$6:$K$98</c:f>
              <c:numCache>
                <c:formatCode>0.000</c:formatCode>
                <c:ptCount val="93"/>
                <c:pt idx="0">
                  <c:v>1.0752688172043012E-2</c:v>
                </c:pt>
                <c:pt idx="1">
                  <c:v>2.1505376344086023E-2</c:v>
                </c:pt>
                <c:pt idx="2">
                  <c:v>3.2258064516129031E-2</c:v>
                </c:pt>
                <c:pt idx="3">
                  <c:v>4.3010752688172046E-2</c:v>
                </c:pt>
                <c:pt idx="4">
                  <c:v>5.3763440860215055E-2</c:v>
                </c:pt>
                <c:pt idx="5">
                  <c:v>6.4516129032258063E-2</c:v>
                </c:pt>
                <c:pt idx="6">
                  <c:v>7.5268817204301078E-2</c:v>
                </c:pt>
                <c:pt idx="7">
                  <c:v>8.6021505376344093E-2</c:v>
                </c:pt>
                <c:pt idx="8">
                  <c:v>9.6774193548387094E-2</c:v>
                </c:pt>
                <c:pt idx="9">
                  <c:v>0.10752688172043011</c:v>
                </c:pt>
                <c:pt idx="10">
                  <c:v>0.11827956989247312</c:v>
                </c:pt>
                <c:pt idx="11">
                  <c:v>0.12903225806451613</c:v>
                </c:pt>
                <c:pt idx="12">
                  <c:v>0.13978494623655913</c:v>
                </c:pt>
                <c:pt idx="13">
                  <c:v>0.15053763440860216</c:v>
                </c:pt>
                <c:pt idx="14">
                  <c:v>0.16129032258064516</c:v>
                </c:pt>
                <c:pt idx="15">
                  <c:v>0.17204301075268819</c:v>
                </c:pt>
                <c:pt idx="16">
                  <c:v>0.18279569892473119</c:v>
                </c:pt>
                <c:pt idx="17">
                  <c:v>0.19354838709677419</c:v>
                </c:pt>
                <c:pt idx="18">
                  <c:v>0.20430107526881722</c:v>
                </c:pt>
                <c:pt idx="19">
                  <c:v>0.21505376344086022</c:v>
                </c:pt>
                <c:pt idx="20">
                  <c:v>0.22580645161290322</c:v>
                </c:pt>
                <c:pt idx="21">
                  <c:v>0.23655913978494625</c:v>
                </c:pt>
                <c:pt idx="22">
                  <c:v>0.24731182795698925</c:v>
                </c:pt>
                <c:pt idx="23">
                  <c:v>0.25806451612903225</c:v>
                </c:pt>
                <c:pt idx="24">
                  <c:v>0.26881720430107525</c:v>
                </c:pt>
                <c:pt idx="25">
                  <c:v>0.27956989247311825</c:v>
                </c:pt>
                <c:pt idx="26">
                  <c:v>0.29032258064516131</c:v>
                </c:pt>
                <c:pt idx="27">
                  <c:v>0.30107526881720431</c:v>
                </c:pt>
                <c:pt idx="28">
                  <c:v>0.31182795698924731</c:v>
                </c:pt>
                <c:pt idx="29">
                  <c:v>0.32258064516129031</c:v>
                </c:pt>
                <c:pt idx="30">
                  <c:v>0.33333333333333331</c:v>
                </c:pt>
                <c:pt idx="31">
                  <c:v>0.34408602150537637</c:v>
                </c:pt>
                <c:pt idx="32">
                  <c:v>0.35483870967741937</c:v>
                </c:pt>
                <c:pt idx="33">
                  <c:v>0.36559139784946237</c:v>
                </c:pt>
                <c:pt idx="34">
                  <c:v>0.37634408602150538</c:v>
                </c:pt>
                <c:pt idx="35">
                  <c:v>0.38709677419354838</c:v>
                </c:pt>
                <c:pt idx="36">
                  <c:v>0.39784946236559138</c:v>
                </c:pt>
                <c:pt idx="37">
                  <c:v>0.40860215053763443</c:v>
                </c:pt>
                <c:pt idx="38">
                  <c:v>0.41935483870967744</c:v>
                </c:pt>
                <c:pt idx="39">
                  <c:v>0.43010752688172044</c:v>
                </c:pt>
                <c:pt idx="40">
                  <c:v>0.44086021505376344</c:v>
                </c:pt>
                <c:pt idx="41">
                  <c:v>0.45161290322580644</c:v>
                </c:pt>
                <c:pt idx="42">
                  <c:v>0.46236559139784944</c:v>
                </c:pt>
                <c:pt idx="43">
                  <c:v>0.4731182795698925</c:v>
                </c:pt>
                <c:pt idx="44">
                  <c:v>0.4838709677419355</c:v>
                </c:pt>
                <c:pt idx="45">
                  <c:v>0.4946236559139785</c:v>
                </c:pt>
                <c:pt idx="46">
                  <c:v>0.5053763440860215</c:v>
                </c:pt>
                <c:pt idx="47">
                  <c:v>0.5161290322580645</c:v>
                </c:pt>
                <c:pt idx="48">
                  <c:v>0.5268817204301075</c:v>
                </c:pt>
                <c:pt idx="49">
                  <c:v>0.5376344086021505</c:v>
                </c:pt>
                <c:pt idx="50">
                  <c:v>0.54838709677419351</c:v>
                </c:pt>
                <c:pt idx="51">
                  <c:v>0.55913978494623651</c:v>
                </c:pt>
                <c:pt idx="52">
                  <c:v>0.56989247311827962</c:v>
                </c:pt>
                <c:pt idx="53">
                  <c:v>0.58064516129032262</c:v>
                </c:pt>
                <c:pt idx="54">
                  <c:v>0.59139784946236562</c:v>
                </c:pt>
                <c:pt idx="55">
                  <c:v>0.60215053763440862</c:v>
                </c:pt>
                <c:pt idx="56">
                  <c:v>0.61290322580645162</c:v>
                </c:pt>
                <c:pt idx="57">
                  <c:v>0.62365591397849462</c:v>
                </c:pt>
                <c:pt idx="58">
                  <c:v>0.63440860215053763</c:v>
                </c:pt>
                <c:pt idx="59">
                  <c:v>0.64516129032258063</c:v>
                </c:pt>
                <c:pt idx="60">
                  <c:v>0.65591397849462363</c:v>
                </c:pt>
                <c:pt idx="61">
                  <c:v>0.66666666666666663</c:v>
                </c:pt>
                <c:pt idx="62">
                  <c:v>0.67741935483870963</c:v>
                </c:pt>
                <c:pt idx="63">
                  <c:v>0.68817204301075274</c:v>
                </c:pt>
                <c:pt idx="64">
                  <c:v>0.69892473118279574</c:v>
                </c:pt>
                <c:pt idx="65">
                  <c:v>0.70967741935483875</c:v>
                </c:pt>
                <c:pt idx="66">
                  <c:v>0.72043010752688175</c:v>
                </c:pt>
                <c:pt idx="67">
                  <c:v>0.73118279569892475</c:v>
                </c:pt>
                <c:pt idx="68">
                  <c:v>0.74193548387096775</c:v>
                </c:pt>
                <c:pt idx="69">
                  <c:v>0.75268817204301075</c:v>
                </c:pt>
                <c:pt idx="70">
                  <c:v>0.76344086021505375</c:v>
                </c:pt>
                <c:pt idx="71">
                  <c:v>0.77419354838709675</c:v>
                </c:pt>
                <c:pt idx="72">
                  <c:v>0.78494623655913975</c:v>
                </c:pt>
                <c:pt idx="73">
                  <c:v>0.79569892473118276</c:v>
                </c:pt>
                <c:pt idx="74">
                  <c:v>0.80645161290322576</c:v>
                </c:pt>
                <c:pt idx="75">
                  <c:v>0.81720430107526887</c:v>
                </c:pt>
                <c:pt idx="76">
                  <c:v>0.82795698924731187</c:v>
                </c:pt>
                <c:pt idx="77">
                  <c:v>0.83870967741935487</c:v>
                </c:pt>
                <c:pt idx="78">
                  <c:v>0.84946236559139787</c:v>
                </c:pt>
                <c:pt idx="79">
                  <c:v>0.86021505376344087</c:v>
                </c:pt>
                <c:pt idx="80">
                  <c:v>0.87096774193548387</c:v>
                </c:pt>
                <c:pt idx="81">
                  <c:v>0.88172043010752688</c:v>
                </c:pt>
                <c:pt idx="82">
                  <c:v>0.89247311827956988</c:v>
                </c:pt>
                <c:pt idx="83">
                  <c:v>0.90322580645161288</c:v>
                </c:pt>
                <c:pt idx="84">
                  <c:v>0.91397849462365588</c:v>
                </c:pt>
                <c:pt idx="85">
                  <c:v>0.92473118279569888</c:v>
                </c:pt>
                <c:pt idx="86">
                  <c:v>0.93548387096774188</c:v>
                </c:pt>
                <c:pt idx="87">
                  <c:v>0.94623655913978499</c:v>
                </c:pt>
                <c:pt idx="88">
                  <c:v>0.956989247311828</c:v>
                </c:pt>
                <c:pt idx="89">
                  <c:v>0.967741935483871</c:v>
                </c:pt>
                <c:pt idx="90">
                  <c:v>0.978494623655914</c:v>
                </c:pt>
                <c:pt idx="91">
                  <c:v>0.989247311827957</c:v>
                </c:pt>
                <c:pt idx="92">
                  <c:v>1</c:v>
                </c:pt>
              </c:numCache>
            </c:numRef>
          </c:xVal>
          <c:yVal>
            <c:numRef>
              <c:f>'Farm size'!$L$6:$L$98</c:f>
              <c:numCache>
                <c:formatCode>0.000</c:formatCode>
                <c:ptCount val="93"/>
                <c:pt idx="0">
                  <c:v>3.9788009485461465E-4</c:v>
                </c:pt>
                <c:pt idx="1">
                  <c:v>1.193640284563844E-3</c:v>
                </c:pt>
                <c:pt idx="2">
                  <c:v>2.7851606639823028E-3</c:v>
                </c:pt>
                <c:pt idx="3">
                  <c:v>4.3766810434007616E-3</c:v>
                </c:pt>
                <c:pt idx="4">
                  <c:v>5.96820142281922E-3</c:v>
                </c:pt>
                <c:pt idx="5">
                  <c:v>7.5597218022376783E-3</c:v>
                </c:pt>
                <c:pt idx="6">
                  <c:v>9.1512421816561367E-3</c:v>
                </c:pt>
                <c:pt idx="7">
                  <c:v>1.0742762561074596E-2</c:v>
                </c:pt>
                <c:pt idx="8">
                  <c:v>1.2732163035347669E-2</c:v>
                </c:pt>
                <c:pt idx="9">
                  <c:v>1.4848885139974219E-2</c:v>
                </c:pt>
                <c:pt idx="10">
                  <c:v>1.7236165709101907E-2</c:v>
                </c:pt>
                <c:pt idx="11">
                  <c:v>1.9623446278229595E-2</c:v>
                </c:pt>
                <c:pt idx="12">
                  <c:v>2.2408606942211896E-2</c:v>
                </c:pt>
                <c:pt idx="13">
                  <c:v>2.5591647701048811E-2</c:v>
                </c:pt>
                <c:pt idx="14">
                  <c:v>2.877468845988573E-2</c:v>
                </c:pt>
                <c:pt idx="15">
                  <c:v>3.1957729218722648E-2</c:v>
                </c:pt>
                <c:pt idx="16">
                  <c:v>3.5140769977559563E-2</c:v>
                </c:pt>
                <c:pt idx="17">
                  <c:v>3.8323810736396478E-2</c:v>
                </c:pt>
                <c:pt idx="18">
                  <c:v>4.15068514952334E-2</c:v>
                </c:pt>
                <c:pt idx="19">
                  <c:v>4.4689892254070315E-2</c:v>
                </c:pt>
                <c:pt idx="20">
                  <c:v>4.787293301290723E-2</c:v>
                </c:pt>
                <c:pt idx="21">
                  <c:v>5.1055973771744152E-2</c:v>
                </c:pt>
                <c:pt idx="22">
                  <c:v>5.4636894625435681E-2</c:v>
                </c:pt>
                <c:pt idx="23">
                  <c:v>5.8217815479127216E-2</c:v>
                </c:pt>
                <c:pt idx="24">
                  <c:v>6.2196616427673358E-2</c:v>
                </c:pt>
                <c:pt idx="25">
                  <c:v>6.6175417376219514E-2</c:v>
                </c:pt>
                <c:pt idx="26">
                  <c:v>7.0154218324765649E-2</c:v>
                </c:pt>
                <c:pt idx="27">
                  <c:v>7.4133019273311798E-2</c:v>
                </c:pt>
                <c:pt idx="28">
                  <c:v>7.8111820221857947E-2</c:v>
                </c:pt>
                <c:pt idx="29">
                  <c:v>8.2886381360113323E-2</c:v>
                </c:pt>
                <c:pt idx="30">
                  <c:v>8.7660942498368699E-2</c:v>
                </c:pt>
                <c:pt idx="31">
                  <c:v>9.2435503636624075E-2</c:v>
                </c:pt>
                <c:pt idx="32">
                  <c:v>9.7210064774879451E-2</c:v>
                </c:pt>
                <c:pt idx="33">
                  <c:v>0.10198462591313483</c:v>
                </c:pt>
                <c:pt idx="34">
                  <c:v>0.1067591870513902</c:v>
                </c:pt>
                <c:pt idx="35">
                  <c:v>0.11153374818964558</c:v>
                </c:pt>
                <c:pt idx="36">
                  <c:v>0.11630830932790095</c:v>
                </c:pt>
                <c:pt idx="37">
                  <c:v>0.12108287046615633</c:v>
                </c:pt>
                <c:pt idx="38">
                  <c:v>0.12585743160441171</c:v>
                </c:pt>
                <c:pt idx="39">
                  <c:v>0.13063199274266707</c:v>
                </c:pt>
                <c:pt idx="40">
                  <c:v>0.13620231407063169</c:v>
                </c:pt>
                <c:pt idx="41">
                  <c:v>0.14256839558830553</c:v>
                </c:pt>
                <c:pt idx="42">
                  <c:v>0.14893447710597935</c:v>
                </c:pt>
                <c:pt idx="43">
                  <c:v>0.15530055862365319</c:v>
                </c:pt>
                <c:pt idx="44">
                  <c:v>0.16166664014132703</c:v>
                </c:pt>
                <c:pt idx="45">
                  <c:v>0.16803272165900085</c:v>
                </c:pt>
                <c:pt idx="46">
                  <c:v>0.17439880317667469</c:v>
                </c:pt>
                <c:pt idx="47">
                  <c:v>0.18076488469434854</c:v>
                </c:pt>
                <c:pt idx="48">
                  <c:v>0.18713096621202235</c:v>
                </c:pt>
                <c:pt idx="49">
                  <c:v>0.19389492782455081</c:v>
                </c:pt>
                <c:pt idx="50">
                  <c:v>0.20185252972164311</c:v>
                </c:pt>
                <c:pt idx="51">
                  <c:v>0.20981013161873538</c:v>
                </c:pt>
                <c:pt idx="52">
                  <c:v>0.21776773351582768</c:v>
                </c:pt>
                <c:pt idx="53">
                  <c:v>0.22572533541291998</c:v>
                </c:pt>
                <c:pt idx="54">
                  <c:v>0.23368293731001225</c:v>
                </c:pt>
                <c:pt idx="55">
                  <c:v>0.24164053920710454</c:v>
                </c:pt>
                <c:pt idx="56">
                  <c:v>0.24959814110419684</c:v>
                </c:pt>
                <c:pt idx="57">
                  <c:v>0.25755574300128914</c:v>
                </c:pt>
                <c:pt idx="58">
                  <c:v>0.26551334489838141</c:v>
                </c:pt>
                <c:pt idx="59">
                  <c:v>0.27426670698518296</c:v>
                </c:pt>
                <c:pt idx="60">
                  <c:v>0.28381582926169369</c:v>
                </c:pt>
                <c:pt idx="61">
                  <c:v>0.29376283163305905</c:v>
                </c:pt>
                <c:pt idx="62">
                  <c:v>0.30410771409927906</c:v>
                </c:pt>
                <c:pt idx="63">
                  <c:v>0.31524835675520824</c:v>
                </c:pt>
                <c:pt idx="64">
                  <c:v>0.32638899941113747</c:v>
                </c:pt>
                <c:pt idx="65">
                  <c:v>0.3375296420670667</c:v>
                </c:pt>
                <c:pt idx="66">
                  <c:v>0.34867028472299588</c:v>
                </c:pt>
                <c:pt idx="67">
                  <c:v>0.35981092737892512</c:v>
                </c:pt>
                <c:pt idx="68">
                  <c:v>0.37095157003485429</c:v>
                </c:pt>
                <c:pt idx="69">
                  <c:v>0.38368373307020198</c:v>
                </c:pt>
                <c:pt idx="70">
                  <c:v>0.39959893686438658</c:v>
                </c:pt>
                <c:pt idx="71">
                  <c:v>0.41551414065857117</c:v>
                </c:pt>
                <c:pt idx="72">
                  <c:v>0.43142934445275577</c:v>
                </c:pt>
                <c:pt idx="73">
                  <c:v>0.44734454824694031</c:v>
                </c:pt>
                <c:pt idx="74">
                  <c:v>0.46325975204112491</c:v>
                </c:pt>
                <c:pt idx="75">
                  <c:v>0.4791749558353095</c:v>
                </c:pt>
                <c:pt idx="76">
                  <c:v>0.4950901596294941</c:v>
                </c:pt>
                <c:pt idx="77">
                  <c:v>0.51140324351853328</c:v>
                </c:pt>
                <c:pt idx="78">
                  <c:v>0.52890996769213638</c:v>
                </c:pt>
                <c:pt idx="79">
                  <c:v>0.54641669186573938</c:v>
                </c:pt>
                <c:pt idx="80">
                  <c:v>0.56551493641876083</c:v>
                </c:pt>
                <c:pt idx="81">
                  <c:v>0.58461318097178239</c:v>
                </c:pt>
                <c:pt idx="82">
                  <c:v>0.6053029459042224</c:v>
                </c:pt>
                <c:pt idx="83">
                  <c:v>0.6259927108366623</c:v>
                </c:pt>
                <c:pt idx="84">
                  <c:v>0.64986551652793922</c:v>
                </c:pt>
                <c:pt idx="85">
                  <c:v>0.67373832221921603</c:v>
                </c:pt>
                <c:pt idx="86">
                  <c:v>0.70556872980758523</c:v>
                </c:pt>
                <c:pt idx="87">
                  <c:v>0.73739913739595442</c:v>
                </c:pt>
                <c:pt idx="88">
                  <c:v>0.76922954498432361</c:v>
                </c:pt>
                <c:pt idx="89">
                  <c:v>0.82174971750513259</c:v>
                </c:pt>
                <c:pt idx="90">
                  <c:v>0.87586141040536025</c:v>
                </c:pt>
                <c:pt idx="91">
                  <c:v>0.93633918482326162</c:v>
                </c:pt>
                <c:pt idx="92">
                  <c:v>1</c:v>
                </c:pt>
              </c:numCache>
            </c:numRef>
          </c:yVal>
          <c:smooth val="1"/>
        </c:ser>
        <c:ser>
          <c:idx val="1"/>
          <c:order val="1"/>
          <c:spPr>
            <a:ln w="19050" cmpd="sng">
              <a:prstDash val="dash"/>
            </a:ln>
          </c:spPr>
          <c:marker>
            <c:symbol val="none"/>
          </c:marker>
          <c:xVal>
            <c:numRef>
              <c:f>'Farm size'!$K$6:$K$98</c:f>
              <c:numCache>
                <c:formatCode>0.000</c:formatCode>
                <c:ptCount val="93"/>
                <c:pt idx="0">
                  <c:v>1.0752688172043012E-2</c:v>
                </c:pt>
                <c:pt idx="1">
                  <c:v>2.1505376344086023E-2</c:v>
                </c:pt>
                <c:pt idx="2">
                  <c:v>3.2258064516129031E-2</c:v>
                </c:pt>
                <c:pt idx="3">
                  <c:v>4.3010752688172046E-2</c:v>
                </c:pt>
                <c:pt idx="4">
                  <c:v>5.3763440860215055E-2</c:v>
                </c:pt>
                <c:pt idx="5">
                  <c:v>6.4516129032258063E-2</c:v>
                </c:pt>
                <c:pt idx="6">
                  <c:v>7.5268817204301078E-2</c:v>
                </c:pt>
                <c:pt idx="7">
                  <c:v>8.6021505376344093E-2</c:v>
                </c:pt>
                <c:pt idx="8">
                  <c:v>9.6774193548387094E-2</c:v>
                </c:pt>
                <c:pt idx="9">
                  <c:v>0.10752688172043011</c:v>
                </c:pt>
                <c:pt idx="10">
                  <c:v>0.11827956989247312</c:v>
                </c:pt>
                <c:pt idx="11">
                  <c:v>0.12903225806451613</c:v>
                </c:pt>
                <c:pt idx="12">
                  <c:v>0.13978494623655913</c:v>
                </c:pt>
                <c:pt idx="13">
                  <c:v>0.15053763440860216</c:v>
                </c:pt>
                <c:pt idx="14">
                  <c:v>0.16129032258064516</c:v>
                </c:pt>
                <c:pt idx="15">
                  <c:v>0.17204301075268819</c:v>
                </c:pt>
                <c:pt idx="16">
                  <c:v>0.18279569892473119</c:v>
                </c:pt>
                <c:pt idx="17">
                  <c:v>0.19354838709677419</c:v>
                </c:pt>
                <c:pt idx="18">
                  <c:v>0.20430107526881722</c:v>
                </c:pt>
                <c:pt idx="19">
                  <c:v>0.21505376344086022</c:v>
                </c:pt>
                <c:pt idx="20">
                  <c:v>0.22580645161290322</c:v>
                </c:pt>
                <c:pt idx="21">
                  <c:v>0.23655913978494625</c:v>
                </c:pt>
                <c:pt idx="22">
                  <c:v>0.24731182795698925</c:v>
                </c:pt>
                <c:pt idx="23">
                  <c:v>0.25806451612903225</c:v>
                </c:pt>
                <c:pt idx="24">
                  <c:v>0.26881720430107525</c:v>
                </c:pt>
                <c:pt idx="25">
                  <c:v>0.27956989247311825</c:v>
                </c:pt>
                <c:pt idx="26">
                  <c:v>0.29032258064516131</c:v>
                </c:pt>
                <c:pt idx="27">
                  <c:v>0.30107526881720431</c:v>
                </c:pt>
                <c:pt idx="28">
                  <c:v>0.31182795698924731</c:v>
                </c:pt>
                <c:pt idx="29">
                  <c:v>0.32258064516129031</c:v>
                </c:pt>
                <c:pt idx="30">
                  <c:v>0.33333333333333331</c:v>
                </c:pt>
                <c:pt idx="31">
                  <c:v>0.34408602150537637</c:v>
                </c:pt>
                <c:pt idx="32">
                  <c:v>0.35483870967741937</c:v>
                </c:pt>
                <c:pt idx="33">
                  <c:v>0.36559139784946237</c:v>
                </c:pt>
                <c:pt idx="34">
                  <c:v>0.37634408602150538</c:v>
                </c:pt>
                <c:pt idx="35">
                  <c:v>0.38709677419354838</c:v>
                </c:pt>
                <c:pt idx="36">
                  <c:v>0.39784946236559138</c:v>
                </c:pt>
                <c:pt idx="37">
                  <c:v>0.40860215053763443</c:v>
                </c:pt>
                <c:pt idx="38">
                  <c:v>0.41935483870967744</c:v>
                </c:pt>
                <c:pt idx="39">
                  <c:v>0.43010752688172044</c:v>
                </c:pt>
                <c:pt idx="40">
                  <c:v>0.44086021505376344</c:v>
                </c:pt>
                <c:pt idx="41">
                  <c:v>0.45161290322580644</c:v>
                </c:pt>
                <c:pt idx="42">
                  <c:v>0.46236559139784944</c:v>
                </c:pt>
                <c:pt idx="43">
                  <c:v>0.4731182795698925</c:v>
                </c:pt>
                <c:pt idx="44">
                  <c:v>0.4838709677419355</c:v>
                </c:pt>
                <c:pt idx="45">
                  <c:v>0.4946236559139785</c:v>
                </c:pt>
                <c:pt idx="46">
                  <c:v>0.5053763440860215</c:v>
                </c:pt>
                <c:pt idx="47">
                  <c:v>0.5161290322580645</c:v>
                </c:pt>
                <c:pt idx="48">
                  <c:v>0.5268817204301075</c:v>
                </c:pt>
                <c:pt idx="49">
                  <c:v>0.5376344086021505</c:v>
                </c:pt>
                <c:pt idx="50">
                  <c:v>0.54838709677419351</c:v>
                </c:pt>
                <c:pt idx="51">
                  <c:v>0.55913978494623651</c:v>
                </c:pt>
                <c:pt idx="52">
                  <c:v>0.56989247311827962</c:v>
                </c:pt>
                <c:pt idx="53">
                  <c:v>0.58064516129032262</c:v>
                </c:pt>
                <c:pt idx="54">
                  <c:v>0.59139784946236562</c:v>
                </c:pt>
                <c:pt idx="55">
                  <c:v>0.60215053763440862</c:v>
                </c:pt>
                <c:pt idx="56">
                  <c:v>0.61290322580645162</c:v>
                </c:pt>
                <c:pt idx="57">
                  <c:v>0.62365591397849462</c:v>
                </c:pt>
                <c:pt idx="58">
                  <c:v>0.63440860215053763</c:v>
                </c:pt>
                <c:pt idx="59">
                  <c:v>0.64516129032258063</c:v>
                </c:pt>
                <c:pt idx="60">
                  <c:v>0.65591397849462363</c:v>
                </c:pt>
                <c:pt idx="61">
                  <c:v>0.66666666666666663</c:v>
                </c:pt>
                <c:pt idx="62">
                  <c:v>0.67741935483870963</c:v>
                </c:pt>
                <c:pt idx="63">
                  <c:v>0.68817204301075274</c:v>
                </c:pt>
                <c:pt idx="64">
                  <c:v>0.69892473118279574</c:v>
                </c:pt>
                <c:pt idx="65">
                  <c:v>0.70967741935483875</c:v>
                </c:pt>
                <c:pt idx="66">
                  <c:v>0.72043010752688175</c:v>
                </c:pt>
                <c:pt idx="67">
                  <c:v>0.73118279569892475</c:v>
                </c:pt>
                <c:pt idx="68">
                  <c:v>0.74193548387096775</c:v>
                </c:pt>
                <c:pt idx="69">
                  <c:v>0.75268817204301075</c:v>
                </c:pt>
                <c:pt idx="70">
                  <c:v>0.76344086021505375</c:v>
                </c:pt>
                <c:pt idx="71">
                  <c:v>0.77419354838709675</c:v>
                </c:pt>
                <c:pt idx="72">
                  <c:v>0.78494623655913975</c:v>
                </c:pt>
                <c:pt idx="73">
                  <c:v>0.79569892473118276</c:v>
                </c:pt>
                <c:pt idx="74">
                  <c:v>0.80645161290322576</c:v>
                </c:pt>
                <c:pt idx="75">
                  <c:v>0.81720430107526887</c:v>
                </c:pt>
                <c:pt idx="76">
                  <c:v>0.82795698924731187</c:v>
                </c:pt>
                <c:pt idx="77">
                  <c:v>0.83870967741935487</c:v>
                </c:pt>
                <c:pt idx="78">
                  <c:v>0.84946236559139787</c:v>
                </c:pt>
                <c:pt idx="79">
                  <c:v>0.86021505376344087</c:v>
                </c:pt>
                <c:pt idx="80">
                  <c:v>0.87096774193548387</c:v>
                </c:pt>
                <c:pt idx="81">
                  <c:v>0.88172043010752688</c:v>
                </c:pt>
                <c:pt idx="82">
                  <c:v>0.89247311827956988</c:v>
                </c:pt>
                <c:pt idx="83">
                  <c:v>0.90322580645161288</c:v>
                </c:pt>
                <c:pt idx="84">
                  <c:v>0.91397849462365588</c:v>
                </c:pt>
                <c:pt idx="85">
                  <c:v>0.92473118279569888</c:v>
                </c:pt>
                <c:pt idx="86">
                  <c:v>0.93548387096774188</c:v>
                </c:pt>
                <c:pt idx="87">
                  <c:v>0.94623655913978499</c:v>
                </c:pt>
                <c:pt idx="88">
                  <c:v>0.956989247311828</c:v>
                </c:pt>
                <c:pt idx="89">
                  <c:v>0.967741935483871</c:v>
                </c:pt>
                <c:pt idx="90">
                  <c:v>0.978494623655914</c:v>
                </c:pt>
                <c:pt idx="91">
                  <c:v>0.989247311827957</c:v>
                </c:pt>
                <c:pt idx="92">
                  <c:v>1</c:v>
                </c:pt>
              </c:numCache>
            </c:numRef>
          </c:xVal>
          <c:yVal>
            <c:numRef>
              <c:f>'Farm size'!$K$6:$K$98</c:f>
              <c:numCache>
                <c:formatCode>0.000</c:formatCode>
                <c:ptCount val="93"/>
                <c:pt idx="0">
                  <c:v>1.0752688172043012E-2</c:v>
                </c:pt>
                <c:pt idx="1">
                  <c:v>2.1505376344086023E-2</c:v>
                </c:pt>
                <c:pt idx="2">
                  <c:v>3.2258064516129031E-2</c:v>
                </c:pt>
                <c:pt idx="3">
                  <c:v>4.3010752688172046E-2</c:v>
                </c:pt>
                <c:pt idx="4">
                  <c:v>5.3763440860215055E-2</c:v>
                </c:pt>
                <c:pt idx="5">
                  <c:v>6.4516129032258063E-2</c:v>
                </c:pt>
                <c:pt idx="6">
                  <c:v>7.5268817204301078E-2</c:v>
                </c:pt>
                <c:pt idx="7">
                  <c:v>8.6021505376344093E-2</c:v>
                </c:pt>
                <c:pt idx="8">
                  <c:v>9.6774193548387094E-2</c:v>
                </c:pt>
                <c:pt idx="9">
                  <c:v>0.10752688172043011</c:v>
                </c:pt>
                <c:pt idx="10">
                  <c:v>0.11827956989247312</c:v>
                </c:pt>
                <c:pt idx="11">
                  <c:v>0.12903225806451613</c:v>
                </c:pt>
                <c:pt idx="12">
                  <c:v>0.13978494623655913</c:v>
                </c:pt>
                <c:pt idx="13">
                  <c:v>0.15053763440860216</c:v>
                </c:pt>
                <c:pt idx="14">
                  <c:v>0.16129032258064516</c:v>
                </c:pt>
                <c:pt idx="15">
                  <c:v>0.17204301075268819</c:v>
                </c:pt>
                <c:pt idx="16">
                  <c:v>0.18279569892473119</c:v>
                </c:pt>
                <c:pt idx="17">
                  <c:v>0.19354838709677419</c:v>
                </c:pt>
                <c:pt idx="18">
                  <c:v>0.20430107526881722</c:v>
                </c:pt>
                <c:pt idx="19">
                  <c:v>0.21505376344086022</c:v>
                </c:pt>
                <c:pt idx="20">
                  <c:v>0.22580645161290322</c:v>
                </c:pt>
                <c:pt idx="21">
                  <c:v>0.23655913978494625</c:v>
                </c:pt>
                <c:pt idx="22">
                  <c:v>0.24731182795698925</c:v>
                </c:pt>
                <c:pt idx="23">
                  <c:v>0.25806451612903225</c:v>
                </c:pt>
                <c:pt idx="24">
                  <c:v>0.26881720430107525</c:v>
                </c:pt>
                <c:pt idx="25">
                  <c:v>0.27956989247311825</c:v>
                </c:pt>
                <c:pt idx="26">
                  <c:v>0.29032258064516131</c:v>
                </c:pt>
                <c:pt idx="27">
                  <c:v>0.30107526881720431</c:v>
                </c:pt>
                <c:pt idx="28">
                  <c:v>0.31182795698924731</c:v>
                </c:pt>
                <c:pt idx="29">
                  <c:v>0.32258064516129031</c:v>
                </c:pt>
                <c:pt idx="30">
                  <c:v>0.33333333333333331</c:v>
                </c:pt>
                <c:pt idx="31">
                  <c:v>0.34408602150537637</c:v>
                </c:pt>
                <c:pt idx="32">
                  <c:v>0.35483870967741937</c:v>
                </c:pt>
                <c:pt idx="33">
                  <c:v>0.36559139784946237</c:v>
                </c:pt>
                <c:pt idx="34">
                  <c:v>0.37634408602150538</c:v>
                </c:pt>
                <c:pt idx="35">
                  <c:v>0.38709677419354838</c:v>
                </c:pt>
                <c:pt idx="36">
                  <c:v>0.39784946236559138</c:v>
                </c:pt>
                <c:pt idx="37">
                  <c:v>0.40860215053763443</c:v>
                </c:pt>
                <c:pt idx="38">
                  <c:v>0.41935483870967744</c:v>
                </c:pt>
                <c:pt idx="39">
                  <c:v>0.43010752688172044</c:v>
                </c:pt>
                <c:pt idx="40">
                  <c:v>0.44086021505376344</c:v>
                </c:pt>
                <c:pt idx="41">
                  <c:v>0.45161290322580644</c:v>
                </c:pt>
                <c:pt idx="42">
                  <c:v>0.46236559139784944</c:v>
                </c:pt>
                <c:pt idx="43">
                  <c:v>0.4731182795698925</c:v>
                </c:pt>
                <c:pt idx="44">
                  <c:v>0.4838709677419355</c:v>
                </c:pt>
                <c:pt idx="45">
                  <c:v>0.4946236559139785</c:v>
                </c:pt>
                <c:pt idx="46">
                  <c:v>0.5053763440860215</c:v>
                </c:pt>
                <c:pt idx="47">
                  <c:v>0.5161290322580645</c:v>
                </c:pt>
                <c:pt idx="48">
                  <c:v>0.5268817204301075</c:v>
                </c:pt>
                <c:pt idx="49">
                  <c:v>0.5376344086021505</c:v>
                </c:pt>
                <c:pt idx="50">
                  <c:v>0.54838709677419351</c:v>
                </c:pt>
                <c:pt idx="51">
                  <c:v>0.55913978494623651</c:v>
                </c:pt>
                <c:pt idx="52">
                  <c:v>0.56989247311827962</c:v>
                </c:pt>
                <c:pt idx="53">
                  <c:v>0.58064516129032262</c:v>
                </c:pt>
                <c:pt idx="54">
                  <c:v>0.59139784946236562</c:v>
                </c:pt>
                <c:pt idx="55">
                  <c:v>0.60215053763440862</c:v>
                </c:pt>
                <c:pt idx="56">
                  <c:v>0.61290322580645162</c:v>
                </c:pt>
                <c:pt idx="57">
                  <c:v>0.62365591397849462</c:v>
                </c:pt>
                <c:pt idx="58">
                  <c:v>0.63440860215053763</c:v>
                </c:pt>
                <c:pt idx="59">
                  <c:v>0.64516129032258063</c:v>
                </c:pt>
                <c:pt idx="60">
                  <c:v>0.65591397849462363</c:v>
                </c:pt>
                <c:pt idx="61">
                  <c:v>0.66666666666666663</c:v>
                </c:pt>
                <c:pt idx="62">
                  <c:v>0.67741935483870963</c:v>
                </c:pt>
                <c:pt idx="63">
                  <c:v>0.68817204301075274</c:v>
                </c:pt>
                <c:pt idx="64">
                  <c:v>0.69892473118279574</c:v>
                </c:pt>
                <c:pt idx="65">
                  <c:v>0.70967741935483875</c:v>
                </c:pt>
                <c:pt idx="66">
                  <c:v>0.72043010752688175</c:v>
                </c:pt>
                <c:pt idx="67">
                  <c:v>0.73118279569892475</c:v>
                </c:pt>
                <c:pt idx="68">
                  <c:v>0.74193548387096775</c:v>
                </c:pt>
                <c:pt idx="69">
                  <c:v>0.75268817204301075</c:v>
                </c:pt>
                <c:pt idx="70">
                  <c:v>0.76344086021505375</c:v>
                </c:pt>
                <c:pt idx="71">
                  <c:v>0.77419354838709675</c:v>
                </c:pt>
                <c:pt idx="72">
                  <c:v>0.78494623655913975</c:v>
                </c:pt>
                <c:pt idx="73">
                  <c:v>0.79569892473118276</c:v>
                </c:pt>
                <c:pt idx="74">
                  <c:v>0.80645161290322576</c:v>
                </c:pt>
                <c:pt idx="75">
                  <c:v>0.81720430107526887</c:v>
                </c:pt>
                <c:pt idx="76">
                  <c:v>0.82795698924731187</c:v>
                </c:pt>
                <c:pt idx="77">
                  <c:v>0.83870967741935487</c:v>
                </c:pt>
                <c:pt idx="78">
                  <c:v>0.84946236559139787</c:v>
                </c:pt>
                <c:pt idx="79">
                  <c:v>0.86021505376344087</c:v>
                </c:pt>
                <c:pt idx="80">
                  <c:v>0.87096774193548387</c:v>
                </c:pt>
                <c:pt idx="81">
                  <c:v>0.88172043010752688</c:v>
                </c:pt>
                <c:pt idx="82">
                  <c:v>0.89247311827956988</c:v>
                </c:pt>
                <c:pt idx="83">
                  <c:v>0.90322580645161288</c:v>
                </c:pt>
                <c:pt idx="84">
                  <c:v>0.91397849462365588</c:v>
                </c:pt>
                <c:pt idx="85">
                  <c:v>0.92473118279569888</c:v>
                </c:pt>
                <c:pt idx="86">
                  <c:v>0.93548387096774188</c:v>
                </c:pt>
                <c:pt idx="87">
                  <c:v>0.94623655913978499</c:v>
                </c:pt>
                <c:pt idx="88">
                  <c:v>0.956989247311828</c:v>
                </c:pt>
                <c:pt idx="89">
                  <c:v>0.967741935483871</c:v>
                </c:pt>
                <c:pt idx="90">
                  <c:v>0.978494623655914</c:v>
                </c:pt>
                <c:pt idx="91">
                  <c:v>0.989247311827957</c:v>
                </c:pt>
                <c:pt idx="92">
                  <c:v>1</c:v>
                </c:pt>
              </c:numCache>
            </c:numRef>
          </c:yVal>
          <c:smooth val="1"/>
        </c:ser>
        <c:dLbls>
          <c:showLegendKey val="0"/>
          <c:showVal val="0"/>
          <c:showCatName val="0"/>
          <c:showSerName val="0"/>
          <c:showPercent val="0"/>
          <c:showBubbleSize val="0"/>
        </c:dLbls>
        <c:axId val="163692544"/>
        <c:axId val="163694464"/>
      </c:scatterChart>
      <c:valAx>
        <c:axId val="163692544"/>
        <c:scaling>
          <c:orientation val="minMax"/>
          <c:max val="1.1000000000000001"/>
          <c:min val="0"/>
        </c:scaling>
        <c:delete val="0"/>
        <c:axPos val="b"/>
        <c:title>
          <c:tx>
            <c:rich>
              <a:bodyPr/>
              <a:lstStyle/>
              <a:p>
                <a:pPr>
                  <a:defRPr sz="1400"/>
                </a:pPr>
                <a:r>
                  <a:rPr lang="en-US" sz="1400"/>
                  <a:t>Cumulative proportion of sampled population</a:t>
                </a:r>
              </a:p>
            </c:rich>
          </c:tx>
          <c:layout/>
          <c:overlay val="0"/>
        </c:title>
        <c:numFmt formatCode="0.0" sourceLinked="0"/>
        <c:majorTickMark val="in"/>
        <c:minorTickMark val="none"/>
        <c:tickLblPos val="nextTo"/>
        <c:txPr>
          <a:bodyPr/>
          <a:lstStyle/>
          <a:p>
            <a:pPr>
              <a:defRPr sz="1200"/>
            </a:pPr>
            <a:endParaRPr lang="en-US"/>
          </a:p>
        </c:txPr>
        <c:crossAx val="163694464"/>
        <c:crosses val="autoZero"/>
        <c:crossBetween val="midCat"/>
        <c:majorUnit val="0.2"/>
        <c:minorUnit val="0.1"/>
      </c:valAx>
      <c:valAx>
        <c:axId val="163694464"/>
        <c:scaling>
          <c:orientation val="minMax"/>
          <c:max val="1.1000000000000001"/>
          <c:min val="0"/>
        </c:scaling>
        <c:delete val="0"/>
        <c:axPos val="l"/>
        <c:title>
          <c:tx>
            <c:rich>
              <a:bodyPr rot="-5400000" vert="horz"/>
              <a:lstStyle/>
              <a:p>
                <a:pPr>
                  <a:defRPr sz="1400"/>
                </a:pPr>
                <a:r>
                  <a:rPr lang="en-US" sz="1400"/>
                  <a:t>Cum. proportion of</a:t>
                </a:r>
                <a:r>
                  <a:rPr lang="en-US" sz="1400" baseline="0"/>
                  <a:t> </a:t>
                </a:r>
                <a:r>
                  <a:rPr lang="en-US" sz="1400"/>
                  <a:t>land size (-)</a:t>
                </a:r>
              </a:p>
            </c:rich>
          </c:tx>
          <c:layout/>
          <c:overlay val="0"/>
        </c:title>
        <c:numFmt formatCode="0.0" sourceLinked="0"/>
        <c:majorTickMark val="in"/>
        <c:minorTickMark val="none"/>
        <c:tickLblPos val="nextTo"/>
        <c:txPr>
          <a:bodyPr/>
          <a:lstStyle/>
          <a:p>
            <a:pPr>
              <a:defRPr sz="1200"/>
            </a:pPr>
            <a:endParaRPr lang="en-US"/>
          </a:p>
        </c:txPr>
        <c:crossAx val="163692544"/>
        <c:crosses val="autoZero"/>
        <c:crossBetween val="midCat"/>
        <c:majorUnit val="0.2"/>
        <c:minorUnit val="0.01"/>
      </c:valAx>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6/30/2016</a:t>
            </a:fld>
            <a:endParaRPr lang="en-US" dirty="0"/>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dirty="0"/>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6/30/2016</a:t>
            </a:fld>
            <a:endParaRPr lang="en-US"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dirty="0"/>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anose="05000000000000000000" pitchFamily="2" charset="2"/>
              <a:buChar char="Ø"/>
            </a:pPr>
            <a:r>
              <a:rPr lang="en-GB" sz="1200" dirty="0" smtClean="0"/>
              <a:t>Motivations, suitability and trade-offs – need to be analysed and     understood for participation</a:t>
            </a:r>
          </a:p>
          <a:p>
            <a:pPr>
              <a:buFont typeface="Wingdings" panose="05000000000000000000" pitchFamily="2" charset="2"/>
              <a:buChar char="Ø"/>
            </a:pPr>
            <a:r>
              <a:rPr lang="en-GB" sz="1200" dirty="0" smtClean="0"/>
              <a:t>This can help to shape the systems and strengthen systems resilience</a:t>
            </a:r>
          </a:p>
          <a:p>
            <a:pPr>
              <a:buFont typeface="Wingdings" panose="05000000000000000000" pitchFamily="2" charset="2"/>
              <a:buChar char="Ø"/>
            </a:pPr>
            <a:r>
              <a:rPr lang="en-GB" sz="1200" dirty="0" smtClean="0"/>
              <a:t>SI in general encourages innovations that enhances agricultural</a:t>
            </a:r>
            <a:r>
              <a:rPr lang="en-US" sz="1200" dirty="0" smtClean="0"/>
              <a:t> productivity of farms while minimizing negative effects to the environment and improving ecosystem services provided by agro-ecosystems to the society (Dobbs and Pretty, 2004). </a:t>
            </a:r>
          </a:p>
          <a:p>
            <a:pPr>
              <a:buFont typeface="Wingdings" panose="05000000000000000000" pitchFamily="2" charset="2"/>
              <a:buChar char="Ø"/>
            </a:pPr>
            <a:r>
              <a:rPr lang="en-GB" sz="1200" dirty="0" smtClean="0"/>
              <a:t>Such efforts need to be supported by varied farming systems, local adaptation plans, good leadership skills, and a variety of assets to attain desired outcomes (Campbell et al., 2014).</a:t>
            </a:r>
          </a:p>
          <a:p>
            <a:endParaRPr lang="en-GB"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a:t>
            </a:fld>
            <a:endParaRPr lang="en-US" dirty="0"/>
          </a:p>
        </p:txBody>
      </p:sp>
    </p:spTree>
    <p:extLst>
      <p:ext uri="{BB962C8B-B14F-4D97-AF65-F5344CB8AC3E}">
        <p14:creationId xmlns:p14="http://schemas.microsoft.com/office/powerpoint/2010/main" val="2545898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342900">
              <a:buFont typeface="Wingdings" panose="05000000000000000000" pitchFamily="2" charset="2"/>
              <a:buChar char="Ø"/>
            </a:pPr>
            <a:r>
              <a:rPr lang="en-GB" sz="1200" dirty="0" smtClean="0"/>
              <a:t>Motivation is mainly concerned with how to move ourselves as individuals or to move other individuals to act. </a:t>
            </a:r>
          </a:p>
          <a:p>
            <a:pPr marL="457200" indent="-342900">
              <a:buFont typeface="Wingdings" panose="05000000000000000000" pitchFamily="2" charset="2"/>
              <a:buChar char="Ø"/>
            </a:pPr>
            <a:r>
              <a:rPr lang="en-GB" sz="1200" dirty="0" smtClean="0"/>
              <a:t>Farmers essentially struggle to find a drive and organize efforts to act and persist in their agricultural activities if they are not assured of the expected gains from particular innovations</a:t>
            </a:r>
          </a:p>
          <a:p>
            <a:pPr marL="457200" indent="-342900">
              <a:buFont typeface="Wingdings" panose="05000000000000000000" pitchFamily="2" charset="2"/>
              <a:buChar char="Ø"/>
            </a:pPr>
            <a:r>
              <a:rPr lang="en-GB" sz="1200" dirty="0" smtClean="0"/>
              <a:t>farmers are motivated from within by interest and love for their farms, curiosity to learn new practices as well as care or abiding values and these are not externally rewarded, yet they can sustain passions, creativity and continued efforts for maintaining their farms. </a:t>
            </a:r>
          </a:p>
          <a:p>
            <a:pPr marL="457200" indent="-342900">
              <a:buFont typeface="Wingdings" panose="05000000000000000000" pitchFamily="2" charset="2"/>
              <a:buChar char="Ø"/>
            </a:pPr>
            <a:r>
              <a:rPr lang="en-GB" sz="1200" dirty="0" smtClean="0"/>
              <a:t>The interaction of external forces and intrinsic motives forms the self-determination theory (SDT).</a:t>
            </a:r>
            <a:endParaRPr lang="en-US" sz="1200" dirty="0" smtClean="0"/>
          </a:p>
          <a:p>
            <a:endParaRPr lang="en-GB"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3</a:t>
            </a:fld>
            <a:endParaRPr lang="en-US" dirty="0"/>
          </a:p>
        </p:txBody>
      </p:sp>
    </p:spTree>
    <p:extLst>
      <p:ext uri="{BB962C8B-B14F-4D97-AF65-F5344CB8AC3E}">
        <p14:creationId xmlns:p14="http://schemas.microsoft.com/office/powerpoint/2010/main" val="575819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5</a:t>
            </a:fld>
            <a:endParaRPr lang="en-US" dirty="0"/>
          </a:p>
        </p:txBody>
      </p:sp>
    </p:spTree>
    <p:extLst>
      <p:ext uri="{BB962C8B-B14F-4D97-AF65-F5344CB8AC3E}">
        <p14:creationId xmlns:p14="http://schemas.microsoft.com/office/powerpoint/2010/main" val="699855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ESA Africa</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10</a:t>
            </a:fld>
            <a:endParaRPr lang="en-US" dirty="0"/>
          </a:p>
        </p:txBody>
      </p:sp>
    </p:spTree>
    <p:extLst>
      <p:ext uri="{BB962C8B-B14F-4D97-AF65-F5344CB8AC3E}">
        <p14:creationId xmlns:p14="http://schemas.microsoft.com/office/powerpoint/2010/main" val="1751243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smtClean="0"/>
              <a:t>Title of presentation here</a:t>
            </a:r>
            <a:endParaRPr lang="en-US" dirty="0"/>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smtClean="0"/>
              <a:t>Name(s) of presenter(s)</a:t>
            </a:r>
            <a:br>
              <a:rPr lang="en-US" dirty="0" smtClean="0"/>
            </a:br>
            <a:r>
              <a:rPr lang="en-US" dirty="0" smtClean="0"/>
              <a:t>Organizational affiliation</a:t>
            </a:r>
            <a:br>
              <a:rPr lang="en-US" dirty="0" smtClean="0"/>
            </a:br>
            <a:r>
              <a:rPr lang="en-US" dirty="0" smtClean="0"/>
              <a:t>Event name, place and dates</a:t>
            </a:r>
            <a:endParaRPr lang="en-US" dirty="0"/>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dirty="0" smtClean="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smtClean="0">
                  <a:latin typeface="+mj-lt"/>
                </a:rPr>
                <a:t>The presentation has a Creative Commons </a:t>
              </a:r>
              <a:r>
                <a:rPr lang="en-US" sz="900" i="1" dirty="0" err="1" smtClean="0">
                  <a:latin typeface="+mj-lt"/>
                </a:rPr>
                <a:t>licence</a:t>
              </a:r>
              <a:r>
                <a:rPr lang="en-US" sz="900" i="1" dirty="0" smtClean="0">
                  <a:latin typeface="+mj-lt"/>
                </a:rPr>
                <a:t>. You are free to re-use or distribute this work, provided credit is given to ILRI.</a:t>
              </a:r>
              <a:endParaRPr lang="en-US" sz="900" dirty="0" smtClean="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smtClean="0"/>
              <a:t>Title</a:t>
            </a:r>
            <a:endParaRPr lang="en-US" dirty="0"/>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35632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smtClean="0"/>
              <a:t>Title</a:t>
            </a:r>
            <a:endParaRPr lang="en-US" dirty="0"/>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smtClean="0"/>
              <a:t>For graphs</a:t>
            </a:r>
            <a:endParaRPr lang="en-US" dirty="0"/>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smtClean="0"/>
              <a:t> </a:t>
            </a:r>
            <a:endParaRPr lang="en-US" dirty="0"/>
          </a:p>
        </p:txBody>
      </p:sp>
    </p:spTree>
    <p:extLst>
      <p:ext uri="{BB962C8B-B14F-4D97-AF65-F5344CB8AC3E}">
        <p14:creationId xmlns:p14="http://schemas.microsoft.com/office/powerpoint/2010/main" val="100370343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smtClean="0"/>
              <a:t>For tables use this format</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dirty="0" smtClean="0"/>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smtClean="0"/>
              <a:t>Title</a:t>
            </a:r>
            <a:endParaRPr lang="en-US" dirty="0"/>
          </a:p>
        </p:txBody>
      </p:sp>
    </p:spTree>
    <p:extLst>
      <p:ext uri="{BB962C8B-B14F-4D97-AF65-F5344CB8AC3E}">
        <p14:creationId xmlns:p14="http://schemas.microsoft.com/office/powerpoint/2010/main" val="454662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smtClean="0"/>
              <a:t>For tables use this format</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dirty="0" smtClean="0"/>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smtClean="0"/>
              <a:t>Title</a:t>
            </a:r>
            <a:endParaRPr lang="en-US" dirty="0"/>
          </a:p>
        </p:txBody>
      </p:sp>
    </p:spTree>
    <p:extLst>
      <p:ext uri="{BB962C8B-B14F-4D97-AF65-F5344CB8AC3E}">
        <p14:creationId xmlns:p14="http://schemas.microsoft.com/office/powerpoint/2010/main" val="149764855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For charts use this style </a:t>
            </a:r>
            <a:endParaRPr lang="en-US" dirty="0"/>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smtClean="0"/>
              <a:t>Insert picture</a:t>
            </a:r>
            <a:endParaRPr lang="en-US" dirty="0"/>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dirty="0" smtClean="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smtClean="0">
                <a:solidFill>
                  <a:schemeClr val="tx1"/>
                </a:solidFill>
                <a:effectLst/>
                <a:latin typeface="+mn-lt"/>
                <a:ea typeface="+mn-ea"/>
                <a:cs typeface="Arial" charset="0"/>
              </a:rPr>
              <a:t>This presentation is licensed for use under the Creative Commons Attribution 4.0 International Licence.</a:t>
            </a:r>
            <a:endParaRPr lang="en-US" sz="1000" dirty="0" smtClean="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iming>
    <p:tnLst>
      <p:par>
        <p:cTn id="1" dur="indefinite" restart="never" nodeType="tmRoot"/>
      </p:par>
    </p:tnLst>
  </p:timing>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Insert picture</a:t>
            </a:r>
            <a:endParaRPr lang="en-US" dirty="0"/>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 id="2147483682"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2.png"/><Relationship Id="rId7"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17.png"/><Relationship Id="rId4" Type="http://schemas.openxmlformats.org/officeDocument/2006/relationships/image" Target="../media/image5.png"/><Relationship Id="rId9"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z="2400" b="1" dirty="0"/>
              <a:t>Identify and analyze farmers’ motivation for adoption of externally proposed technologies for SI, </a:t>
            </a:r>
            <a:r>
              <a:rPr lang="en-US" sz="2400" b="1" dirty="0" smtClean="0"/>
              <a:t>and </a:t>
            </a:r>
            <a:r>
              <a:rPr lang="en-US" sz="2400" b="1" dirty="0"/>
              <a:t>farmer-identified innovations in Babati </a:t>
            </a:r>
            <a:r>
              <a:rPr lang="en-US" sz="2400" b="1" dirty="0" smtClean="0"/>
              <a:t>district</a:t>
            </a:r>
          </a:p>
          <a:p>
            <a:endParaRPr lang="en-US" sz="2400" dirty="0"/>
          </a:p>
        </p:txBody>
      </p:sp>
      <p:sp>
        <p:nvSpPr>
          <p:cNvPr id="3" name="Text Placeholder 2"/>
          <p:cNvSpPr>
            <a:spLocks noGrp="1"/>
          </p:cNvSpPr>
          <p:nvPr>
            <p:ph type="body" sz="quarter" idx="12"/>
          </p:nvPr>
        </p:nvSpPr>
        <p:spPr/>
        <p:txBody>
          <a:bodyPr/>
          <a:lstStyle/>
          <a:p>
            <a:r>
              <a:rPr lang="en-US" dirty="0" smtClean="0"/>
              <a:t>Isaac Jambo (IITA/WUR)</a:t>
            </a:r>
          </a:p>
          <a:p>
            <a:r>
              <a:rPr lang="en-US" dirty="0" smtClean="0"/>
              <a:t>Supervisors (Jeroen Groot, Katrien Descheemaeker and Mateete Bekunda)</a:t>
            </a:r>
            <a:endParaRPr lang="en-US" dirty="0" smtClean="0"/>
          </a:p>
          <a:p>
            <a:r>
              <a:rPr lang="en-US" dirty="0" smtClean="0"/>
              <a:t>Africa RISING writing workshop</a:t>
            </a:r>
          </a:p>
          <a:p>
            <a:r>
              <a:rPr lang="en-US" dirty="0" smtClean="0"/>
              <a:t>29</a:t>
            </a:r>
            <a:r>
              <a:rPr lang="en-US" baseline="30000" dirty="0" smtClean="0"/>
              <a:t>th</a:t>
            </a:r>
            <a:r>
              <a:rPr lang="en-US" dirty="0" smtClean="0"/>
              <a:t> June – 2 July 2016</a:t>
            </a:r>
            <a:endParaRPr lang="en-US" dirty="0"/>
          </a:p>
        </p:txBody>
      </p:sp>
    </p:spTree>
    <p:extLst>
      <p:ext uri="{BB962C8B-B14F-4D97-AF65-F5344CB8AC3E}">
        <p14:creationId xmlns:p14="http://schemas.microsoft.com/office/powerpoint/2010/main" val="24390343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99905" y="2286000"/>
            <a:ext cx="7620000" cy="1143000"/>
          </a:xfrm>
        </p:spPr>
        <p:txBody>
          <a:bodyPr/>
          <a:lstStyle/>
          <a:p>
            <a:pPr algn="ctr"/>
            <a:r>
              <a:rPr lang="en-US" dirty="0"/>
              <a:t>Acknowledge partners here: Project </a:t>
            </a:r>
            <a:r>
              <a:rPr lang="en-US" dirty="0" smtClean="0"/>
              <a:t>partners ESA</a:t>
            </a:r>
            <a:endParaRPr lang="en-US" dirty="0"/>
          </a:p>
        </p:txBody>
      </p:sp>
      <p:grpSp>
        <p:nvGrpSpPr>
          <p:cNvPr id="2" name="Group 1"/>
          <p:cNvGrpSpPr/>
          <p:nvPr/>
        </p:nvGrpSpPr>
        <p:grpSpPr>
          <a:xfrm>
            <a:off x="1066800" y="4444892"/>
            <a:ext cx="7012174" cy="2154534"/>
            <a:chOff x="1066800" y="4444892"/>
            <a:chExt cx="7012174" cy="2154534"/>
          </a:xfrm>
        </p:grpSpPr>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6800" y="5819782"/>
              <a:ext cx="685800" cy="757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43751" y="5867781"/>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1" descr="P:\logos\c\cimmyt\CIMMYT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18139" y="5057502"/>
              <a:ext cx="960835" cy="72062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descr="P:\logos\i\ifpri\IFPRI_Logo_Standard.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38117" y="5858027"/>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P:\logos\i\ICRISAT\icrisat-log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09905" y="6036725"/>
              <a:ext cx="1507513" cy="56270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AVRDC – The World Vegetable Center — avrdc.org"/>
            <p:cNvPicPr>
              <a:picLocks noChangeAspect="1" noChangeArrowheads="1"/>
            </p:cNvPicPr>
            <p:nvPr/>
          </p:nvPicPr>
          <p:blipFill rotWithShape="1">
            <a:blip r:embed="rId8">
              <a:extLst>
                <a:ext uri="{28A0092B-C50C-407E-A947-70E740481C1C}">
                  <a14:useLocalDpi xmlns:a14="http://schemas.microsoft.com/office/drawing/2010/main" val="0"/>
                </a:ext>
              </a:extLst>
            </a:blip>
            <a:srcRect r="63856"/>
            <a:stretch/>
          </p:blipFill>
          <p:spPr bwMode="auto">
            <a:xfrm>
              <a:off x="1066800" y="5148535"/>
              <a:ext cx="1967073" cy="53855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7" descr="P:\logos\i\iita\IITA_regular-sienna_with slogan (2).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191000" y="4444892"/>
              <a:ext cx="1123217" cy="56435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145553" y="5191403"/>
              <a:ext cx="1569447" cy="675997"/>
            </a:xfrm>
            <a:prstGeom prst="rect">
              <a:avLst/>
            </a:prstGeom>
          </p:spPr>
        </p:pic>
      </p:grpSp>
    </p:spTree>
    <p:extLst>
      <p:ext uri="{BB962C8B-B14F-4D97-AF65-F5344CB8AC3E}">
        <p14:creationId xmlns:p14="http://schemas.microsoft.com/office/powerpoint/2010/main" val="39175214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smtClean="0">
                <a:solidFill>
                  <a:srgbClr val="156834"/>
                </a:solidFill>
                <a:latin typeface="Gill Sans" pitchFamily="34" charset="0"/>
              </a:rPr>
              <a:t>Thank You</a:t>
            </a:r>
            <a:endParaRPr lang="en-US" dirty="0">
              <a:solidFill>
                <a:srgbClr val="156834"/>
              </a:solidFill>
              <a:latin typeface="Gill Sans" pitchFamily="34" charset="0"/>
            </a:endParaRPr>
          </a:p>
        </p:txBody>
      </p:sp>
    </p:spTree>
    <p:extLst>
      <p:ext uri="{BB962C8B-B14F-4D97-AF65-F5344CB8AC3E}">
        <p14:creationId xmlns:p14="http://schemas.microsoft.com/office/powerpoint/2010/main" val="35850198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GB" dirty="0" smtClean="0"/>
              <a:t>Introduction</a:t>
            </a:r>
            <a:endParaRPr lang="en-GB" dirty="0"/>
          </a:p>
        </p:txBody>
      </p:sp>
      <p:sp>
        <p:nvSpPr>
          <p:cNvPr id="3" name="Text Placeholder 1"/>
          <p:cNvSpPr txBox="1">
            <a:spLocks/>
          </p:cNvSpPr>
          <p:nvPr/>
        </p:nvSpPr>
        <p:spPr>
          <a:xfrm>
            <a:off x="648182" y="2743200"/>
            <a:ext cx="7772400" cy="3657600"/>
          </a:xfrm>
          <a:prstGeom prst="rect">
            <a:avLst/>
          </a:prstGeom>
        </p:spPr>
        <p:txBody>
          <a:bodyPr vert="horz" lIns="91440" tIns="45720" rIns="91440" bIns="45720" rtlCol="0">
            <a:normAutofit/>
          </a:bodyPr>
          <a:lstStyle>
            <a:lvl1pPr marL="114300" indent="0" algn="l" defTabSz="914400" rtl="0" eaLnBrk="1" latinLnBrk="0" hangingPunct="1">
              <a:spcBef>
                <a:spcPct val="20000"/>
              </a:spcBef>
              <a:buClr>
                <a:srgbClr val="712123"/>
              </a:buClr>
              <a:buFont typeface="Arial" pitchFamily="34" charset="0"/>
              <a:buNone/>
              <a:defRPr sz="4400" kern="1200">
                <a:solidFill>
                  <a:schemeClr val="tx1"/>
                </a:solidFill>
                <a:latin typeface="Gill Sans" pitchFamily="34" charset="0"/>
                <a:ea typeface="+mn-ea"/>
                <a:cs typeface="+mn-cs"/>
              </a:defRPr>
            </a:lvl1pPr>
            <a:lvl2pPr marL="742950" indent="-285750" algn="l" defTabSz="914400" rtl="0" eaLnBrk="1" latinLnBrk="0" hangingPunct="1">
              <a:spcBef>
                <a:spcPct val="20000"/>
              </a:spcBef>
              <a:buClr>
                <a:srgbClr val="712123"/>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12123"/>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12123"/>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12123"/>
              </a:buClr>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en-GB" sz="2000" dirty="0" smtClean="0"/>
              <a:t>Diversity in farmers population</a:t>
            </a:r>
          </a:p>
          <a:p>
            <a:pPr>
              <a:buFont typeface="Wingdings" panose="05000000000000000000" pitchFamily="2" charset="2"/>
              <a:buChar char="Ø"/>
            </a:pPr>
            <a:endParaRPr lang="en-GB" sz="2000" dirty="0" smtClean="0"/>
          </a:p>
          <a:p>
            <a:pPr>
              <a:buFont typeface="Wingdings" panose="05000000000000000000" pitchFamily="2" charset="2"/>
              <a:buChar char="Ø"/>
            </a:pPr>
            <a:r>
              <a:rPr lang="en-GB" sz="2000" dirty="0" smtClean="0"/>
              <a:t>Need for sustainable intensification</a:t>
            </a:r>
          </a:p>
          <a:p>
            <a:pPr>
              <a:buFont typeface="Wingdings" panose="05000000000000000000" pitchFamily="2" charset="2"/>
              <a:buChar char="Ø"/>
            </a:pPr>
            <a:endParaRPr lang="en-GB" sz="2000" dirty="0"/>
          </a:p>
          <a:p>
            <a:pPr>
              <a:buFont typeface="Wingdings" panose="05000000000000000000" pitchFamily="2" charset="2"/>
              <a:buChar char="Ø"/>
            </a:pPr>
            <a:r>
              <a:rPr lang="en-GB" sz="2000" dirty="0" smtClean="0"/>
              <a:t>Local and externally proposed innovations</a:t>
            </a:r>
          </a:p>
          <a:p>
            <a:pPr>
              <a:buFont typeface="Wingdings" panose="05000000000000000000" pitchFamily="2" charset="2"/>
              <a:buChar char="Ø"/>
            </a:pPr>
            <a:endParaRPr lang="en-GB" sz="2000" dirty="0" smtClean="0"/>
          </a:p>
          <a:p>
            <a:pPr>
              <a:buFont typeface="Wingdings" panose="05000000000000000000" pitchFamily="2" charset="2"/>
              <a:buChar char="Ø"/>
            </a:pPr>
            <a:r>
              <a:rPr lang="en-GB" sz="2000" dirty="0" smtClean="0"/>
              <a:t>We study motivation to better understand adoption</a:t>
            </a:r>
          </a:p>
          <a:p>
            <a:endParaRPr lang="en-US" sz="2000" dirty="0" smtClean="0"/>
          </a:p>
          <a:p>
            <a:pPr>
              <a:buFont typeface="Wingdings" panose="05000000000000000000" pitchFamily="2" charset="2"/>
              <a:buChar char="Ø"/>
            </a:pPr>
            <a:endParaRPr lang="en-GB" sz="2000" dirty="0" smtClean="0"/>
          </a:p>
          <a:p>
            <a:pPr marL="571500" indent="-457200">
              <a:buFont typeface="Wingdings" panose="05000000000000000000" pitchFamily="2" charset="2"/>
              <a:buChar char="Ø"/>
            </a:pPr>
            <a:endParaRPr lang="en-US" sz="2800" dirty="0"/>
          </a:p>
        </p:txBody>
      </p:sp>
    </p:spTree>
    <p:extLst>
      <p:ext uri="{BB962C8B-B14F-4D97-AF65-F5344CB8AC3E}">
        <p14:creationId xmlns:p14="http://schemas.microsoft.com/office/powerpoint/2010/main" val="486836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GB" dirty="0" smtClean="0"/>
              <a:t>Motivation</a:t>
            </a:r>
            <a:endParaRPr lang="en-GB" dirty="0"/>
          </a:p>
        </p:txBody>
      </p:sp>
      <p:pic>
        <p:nvPicPr>
          <p:cNvPr id="3" name="Immagine 3"/>
          <p:cNvPicPr/>
          <p:nvPr/>
        </p:nvPicPr>
        <p:blipFill>
          <a:blip r:embed="rId3"/>
          <a:stretch>
            <a:fillRect/>
          </a:stretch>
        </p:blipFill>
        <p:spPr>
          <a:xfrm>
            <a:off x="76200" y="2514600"/>
            <a:ext cx="6781800" cy="4056062"/>
          </a:xfrm>
          <a:prstGeom prst="rect">
            <a:avLst/>
          </a:prstGeom>
        </p:spPr>
      </p:pic>
      <p:sp>
        <p:nvSpPr>
          <p:cNvPr id="4" name="TextBox 3"/>
          <p:cNvSpPr txBox="1"/>
          <p:nvPr/>
        </p:nvSpPr>
        <p:spPr>
          <a:xfrm>
            <a:off x="6793677" y="3403262"/>
            <a:ext cx="2350323" cy="1200329"/>
          </a:xfrm>
          <a:prstGeom prst="rect">
            <a:avLst/>
          </a:prstGeom>
          <a:noFill/>
        </p:spPr>
        <p:txBody>
          <a:bodyPr wrap="none" rtlCol="0">
            <a:spAutoFit/>
          </a:bodyPr>
          <a:lstStyle/>
          <a:p>
            <a:pPr marL="285750" indent="-285750">
              <a:buFont typeface="Arial" charset="0"/>
              <a:buChar char="•"/>
            </a:pPr>
            <a:r>
              <a:rPr lang="en-GB" dirty="0" smtClean="0"/>
              <a:t>Higher probability...</a:t>
            </a:r>
          </a:p>
          <a:p>
            <a:pPr marL="285750" indent="-285750">
              <a:buFont typeface="Arial" charset="0"/>
              <a:buChar char="•"/>
            </a:pPr>
            <a:r>
              <a:rPr lang="en-GB" dirty="0" smtClean="0"/>
              <a:t>Better persistence...</a:t>
            </a:r>
          </a:p>
          <a:p>
            <a:pPr marL="285750" indent="-285750">
              <a:buFont typeface="Arial" charset="0"/>
              <a:buChar char="•"/>
            </a:pPr>
            <a:r>
              <a:rPr lang="en-GB" dirty="0" smtClean="0"/>
              <a:t>Better quality...</a:t>
            </a:r>
          </a:p>
          <a:p>
            <a:r>
              <a:rPr lang="en-GB" dirty="0" smtClean="0"/>
              <a:t>      ... of adoption</a:t>
            </a:r>
          </a:p>
        </p:txBody>
      </p:sp>
    </p:spTree>
    <p:extLst>
      <p:ext uri="{BB962C8B-B14F-4D97-AF65-F5344CB8AC3E}">
        <p14:creationId xmlns:p14="http://schemas.microsoft.com/office/powerpoint/2010/main" val="1215841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914400"/>
            <a:ext cx="7772400" cy="914400"/>
          </a:xfrm>
        </p:spPr>
        <p:txBody>
          <a:bodyPr/>
          <a:lstStyle/>
          <a:p>
            <a:pPr algn="ctr"/>
            <a:r>
              <a:rPr lang="en-GB" dirty="0" smtClean="0"/>
              <a:t>Methods</a:t>
            </a:r>
            <a:endParaRPr lang="en-GB" dirty="0"/>
          </a:p>
        </p:txBody>
      </p:sp>
      <p:sp>
        <p:nvSpPr>
          <p:cNvPr id="3" name="Text Placeholder 1"/>
          <p:cNvSpPr txBox="1">
            <a:spLocks/>
          </p:cNvSpPr>
          <p:nvPr/>
        </p:nvSpPr>
        <p:spPr>
          <a:xfrm>
            <a:off x="648182" y="1905000"/>
            <a:ext cx="7772400" cy="4495800"/>
          </a:xfrm>
          <a:prstGeom prst="rect">
            <a:avLst/>
          </a:prstGeom>
        </p:spPr>
        <p:txBody>
          <a:bodyPr vert="horz" lIns="91440" tIns="45720" rIns="91440" bIns="45720" rtlCol="0">
            <a:normAutofit/>
          </a:bodyPr>
          <a:lstStyle>
            <a:lvl1pPr marL="114300" indent="0" algn="l" defTabSz="914400" rtl="0" eaLnBrk="1" latinLnBrk="0" hangingPunct="1">
              <a:spcBef>
                <a:spcPct val="20000"/>
              </a:spcBef>
              <a:buClr>
                <a:srgbClr val="712123"/>
              </a:buClr>
              <a:buFont typeface="Arial" pitchFamily="34" charset="0"/>
              <a:buNone/>
              <a:defRPr sz="4400" kern="1200">
                <a:solidFill>
                  <a:schemeClr val="tx1"/>
                </a:solidFill>
                <a:latin typeface="Gill Sans" pitchFamily="34" charset="0"/>
                <a:ea typeface="+mn-ea"/>
                <a:cs typeface="+mn-cs"/>
              </a:defRPr>
            </a:lvl1pPr>
            <a:lvl2pPr marL="742950" indent="-285750" algn="l" defTabSz="914400" rtl="0" eaLnBrk="1" latinLnBrk="0" hangingPunct="1">
              <a:spcBef>
                <a:spcPct val="20000"/>
              </a:spcBef>
              <a:buClr>
                <a:srgbClr val="712123"/>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12123"/>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12123"/>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12123"/>
              </a:buClr>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en-GB" sz="2000" dirty="0" smtClean="0"/>
              <a:t>Survey among 93 farmers in 6 villages in Babati</a:t>
            </a:r>
          </a:p>
          <a:p>
            <a:endParaRPr lang="en-GB" sz="2000" dirty="0" smtClean="0"/>
          </a:p>
          <a:p>
            <a:pPr>
              <a:buFont typeface="Wingdings" panose="05000000000000000000" pitchFamily="2" charset="2"/>
              <a:buChar char="Ø"/>
            </a:pPr>
            <a:r>
              <a:rPr lang="en-GB" sz="2000" dirty="0" smtClean="0"/>
              <a:t>Similar survey done in Kongwa &amp; Kiteto -83, Dedza &amp; Ntcheu-80</a:t>
            </a:r>
          </a:p>
          <a:p>
            <a:endParaRPr lang="en-GB" sz="2000" dirty="0" smtClean="0"/>
          </a:p>
          <a:p>
            <a:pPr>
              <a:buFont typeface="Wingdings" panose="05000000000000000000" pitchFamily="2" charset="2"/>
              <a:buChar char="Ø"/>
            </a:pPr>
            <a:r>
              <a:rPr lang="en-GB" sz="2000" dirty="0" smtClean="0"/>
              <a:t>Purposive sampling aided by WUR y-frame</a:t>
            </a:r>
          </a:p>
          <a:p>
            <a:pPr>
              <a:buFont typeface="Wingdings" panose="05000000000000000000" pitchFamily="2" charset="2"/>
              <a:buChar char="Ø"/>
            </a:pPr>
            <a:endParaRPr lang="en-GB" sz="2000" dirty="0" smtClean="0"/>
          </a:p>
          <a:p>
            <a:pPr>
              <a:buFont typeface="Wingdings" panose="05000000000000000000" pitchFamily="2" charset="2"/>
              <a:buChar char="Ø"/>
            </a:pPr>
            <a:r>
              <a:rPr lang="en-GB" sz="2000" dirty="0" smtClean="0"/>
              <a:t>HH surveys, FGDs, Key informants interviews &amp; Existing data</a:t>
            </a:r>
          </a:p>
          <a:p>
            <a:pPr>
              <a:buFont typeface="Wingdings" panose="05000000000000000000" pitchFamily="2" charset="2"/>
              <a:buChar char="Ø"/>
            </a:pPr>
            <a:endParaRPr lang="en-GB" sz="2000" dirty="0" smtClean="0"/>
          </a:p>
          <a:p>
            <a:pPr>
              <a:buFont typeface="Wingdings" panose="05000000000000000000" pitchFamily="2" charset="2"/>
              <a:buChar char="Ø"/>
            </a:pPr>
            <a:r>
              <a:rPr lang="en-GB" sz="2000" dirty="0" smtClean="0"/>
              <a:t>5-points Likert scale – 1 strongly disagree ......5 – strongly agree</a:t>
            </a:r>
          </a:p>
          <a:p>
            <a:pPr>
              <a:buFont typeface="Wingdings" panose="05000000000000000000" pitchFamily="2" charset="2"/>
              <a:buChar char="Ø"/>
            </a:pPr>
            <a:endParaRPr lang="en-GB" sz="2000" dirty="0" smtClean="0"/>
          </a:p>
          <a:p>
            <a:pPr>
              <a:buFont typeface="Wingdings" panose="05000000000000000000" pitchFamily="2" charset="2"/>
              <a:buChar char="Ø"/>
            </a:pPr>
            <a:r>
              <a:rPr lang="en-GB" sz="2000" dirty="0" smtClean="0"/>
              <a:t>Stata, SPSS and Excel – data summaries &amp; statistical tests</a:t>
            </a:r>
          </a:p>
          <a:p>
            <a:pPr>
              <a:buFont typeface="Wingdings" panose="05000000000000000000" pitchFamily="2" charset="2"/>
              <a:buChar char="Ø"/>
            </a:pPr>
            <a:endParaRPr lang="en-GB" sz="2000" dirty="0" smtClean="0"/>
          </a:p>
          <a:p>
            <a:pPr>
              <a:buFont typeface="Wingdings" panose="05000000000000000000" pitchFamily="2" charset="2"/>
              <a:buChar char="Ø"/>
            </a:pPr>
            <a:endParaRPr lang="en-GB" sz="2000" dirty="0" smtClean="0"/>
          </a:p>
          <a:p>
            <a:pPr>
              <a:buFont typeface="Wingdings" panose="05000000000000000000" pitchFamily="2" charset="2"/>
              <a:buChar char="Ø"/>
            </a:pPr>
            <a:endParaRPr lang="en-GB" sz="2000" dirty="0" smtClean="0"/>
          </a:p>
          <a:p>
            <a:pPr>
              <a:buFont typeface="Wingdings" panose="05000000000000000000" pitchFamily="2" charset="2"/>
              <a:buChar char="Ø"/>
            </a:pPr>
            <a:endParaRPr lang="en-GB" sz="2000" dirty="0" smtClean="0"/>
          </a:p>
          <a:p>
            <a:pPr>
              <a:buFont typeface="Wingdings" panose="05000000000000000000" pitchFamily="2" charset="2"/>
              <a:buChar char="Ø"/>
            </a:pPr>
            <a:endParaRPr lang="en-GB" sz="2000" dirty="0"/>
          </a:p>
          <a:p>
            <a:pPr>
              <a:buFont typeface="Wingdings" panose="05000000000000000000" pitchFamily="2" charset="2"/>
              <a:buChar char="Ø"/>
            </a:pPr>
            <a:endParaRPr lang="en-GB" sz="2000" dirty="0" smtClean="0"/>
          </a:p>
          <a:p>
            <a:pPr>
              <a:buFont typeface="Wingdings" panose="05000000000000000000" pitchFamily="2" charset="2"/>
              <a:buChar char="Ø"/>
            </a:pPr>
            <a:endParaRPr lang="en-GB" sz="2000" dirty="0" smtClean="0"/>
          </a:p>
          <a:p>
            <a:endParaRPr lang="en-US" sz="2000" dirty="0" smtClean="0"/>
          </a:p>
          <a:p>
            <a:pPr>
              <a:buFont typeface="Wingdings" panose="05000000000000000000" pitchFamily="2" charset="2"/>
              <a:buChar char="Ø"/>
            </a:pPr>
            <a:endParaRPr lang="en-GB" sz="2000" dirty="0" smtClean="0"/>
          </a:p>
          <a:p>
            <a:pPr marL="571500" indent="-457200">
              <a:buFont typeface="Wingdings" panose="05000000000000000000" pitchFamily="2" charset="2"/>
              <a:buChar char="Ø"/>
            </a:pPr>
            <a:endParaRPr lang="en-US" sz="2800" dirty="0"/>
          </a:p>
        </p:txBody>
      </p:sp>
    </p:spTree>
    <p:extLst>
      <p:ext uri="{BB962C8B-B14F-4D97-AF65-F5344CB8AC3E}">
        <p14:creationId xmlns:p14="http://schemas.microsoft.com/office/powerpoint/2010/main" val="1343468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524000"/>
            <a:ext cx="7772400" cy="838200"/>
          </a:xfrm>
          <a:prstGeom prst="rect">
            <a:avLst/>
          </a:prstGeom>
        </p:spPr>
        <p:txBody>
          <a:bodyPr/>
          <a:lstStyle/>
          <a:p>
            <a:r>
              <a:rPr lang="en-GB" sz="3600" dirty="0" smtClean="0"/>
              <a:t>Results 1</a:t>
            </a:r>
            <a:endParaRPr lang="en-GB" sz="3600" dirty="0"/>
          </a:p>
        </p:txBody>
      </p:sp>
      <p:graphicFrame>
        <p:nvGraphicFramePr>
          <p:cNvPr id="8" name="Chart 7"/>
          <p:cNvGraphicFramePr>
            <a:graphicFrameLocks/>
          </p:cNvGraphicFramePr>
          <p:nvPr>
            <p:extLst>
              <p:ext uri="{D42A27DB-BD31-4B8C-83A1-F6EECF244321}">
                <p14:modId xmlns:p14="http://schemas.microsoft.com/office/powerpoint/2010/main" val="3642252567"/>
              </p:ext>
            </p:extLst>
          </p:nvPr>
        </p:nvGraphicFramePr>
        <p:xfrm>
          <a:off x="304800" y="3048000"/>
          <a:ext cx="3962400" cy="2971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a:graphicFrameLocks/>
          </p:cNvGraphicFramePr>
          <p:nvPr>
            <p:extLst>
              <p:ext uri="{D42A27DB-BD31-4B8C-83A1-F6EECF244321}">
                <p14:modId xmlns:p14="http://schemas.microsoft.com/office/powerpoint/2010/main" val="1973393202"/>
              </p:ext>
            </p:extLst>
          </p:nvPr>
        </p:nvGraphicFramePr>
        <p:xfrm>
          <a:off x="4572000" y="2971800"/>
          <a:ext cx="4267200" cy="3200399"/>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990600" y="2590800"/>
            <a:ext cx="2895600" cy="3810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dirty="0" smtClean="0"/>
              <a:t>Land Resource Categories</a:t>
            </a:r>
            <a:endParaRPr lang="en-GB" b="1" dirty="0"/>
          </a:p>
        </p:txBody>
      </p:sp>
      <p:sp>
        <p:nvSpPr>
          <p:cNvPr id="10" name="Rectangle 9"/>
          <p:cNvSpPr/>
          <p:nvPr/>
        </p:nvSpPr>
        <p:spPr>
          <a:xfrm>
            <a:off x="5334000" y="2590800"/>
            <a:ext cx="3200400" cy="3810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dirty="0" smtClean="0"/>
              <a:t>Land distribution</a:t>
            </a:r>
            <a:endParaRPr lang="en-GB" b="1" dirty="0"/>
          </a:p>
        </p:txBody>
      </p:sp>
    </p:spTree>
    <p:extLst>
      <p:ext uri="{BB962C8B-B14F-4D97-AF65-F5344CB8AC3E}">
        <p14:creationId xmlns:p14="http://schemas.microsoft.com/office/powerpoint/2010/main" val="3020840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371600"/>
            <a:ext cx="7772400" cy="838200"/>
          </a:xfrm>
        </p:spPr>
        <p:txBody>
          <a:bodyPr>
            <a:normAutofit/>
          </a:bodyPr>
          <a:lstStyle/>
          <a:p>
            <a:r>
              <a:rPr lang="en-GB" sz="3600" dirty="0" smtClean="0"/>
              <a:t>Results 2 </a:t>
            </a:r>
            <a:endParaRPr lang="en-GB" sz="3600" dirty="0"/>
          </a:p>
        </p:txBody>
      </p:sp>
      <p:pic>
        <p:nvPicPr>
          <p:cNvPr id="3" name="Immagine 3"/>
          <p:cNvPicPr/>
          <p:nvPr/>
        </p:nvPicPr>
        <p:blipFill rotWithShape="1">
          <a:blip r:embed="rId2"/>
          <a:srcRect t="41883"/>
          <a:stretch/>
        </p:blipFill>
        <p:spPr>
          <a:xfrm>
            <a:off x="1828800" y="2455862"/>
            <a:ext cx="5943600" cy="2135822"/>
          </a:xfrm>
          <a:prstGeom prst="rect">
            <a:avLst/>
          </a:prstGeom>
        </p:spPr>
      </p:pic>
      <p:sp>
        <p:nvSpPr>
          <p:cNvPr id="4" name="Rectangle 3"/>
          <p:cNvSpPr/>
          <p:nvPr/>
        </p:nvSpPr>
        <p:spPr>
          <a:xfrm>
            <a:off x="2575560" y="4687411"/>
            <a:ext cx="914400" cy="37877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2.32</a:t>
            </a:r>
            <a:endParaRPr lang="en-GB" dirty="0"/>
          </a:p>
        </p:txBody>
      </p:sp>
      <p:sp>
        <p:nvSpPr>
          <p:cNvPr id="5" name="Rectangle 4"/>
          <p:cNvSpPr/>
          <p:nvPr/>
        </p:nvSpPr>
        <p:spPr>
          <a:xfrm>
            <a:off x="4419600" y="4687411"/>
            <a:ext cx="1066800" cy="37877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4.35</a:t>
            </a:r>
            <a:endParaRPr lang="en-GB" dirty="0"/>
          </a:p>
        </p:txBody>
      </p:sp>
      <p:sp>
        <p:nvSpPr>
          <p:cNvPr id="6" name="Rectangle 5"/>
          <p:cNvSpPr/>
          <p:nvPr/>
        </p:nvSpPr>
        <p:spPr>
          <a:xfrm>
            <a:off x="6629400" y="4687411"/>
            <a:ext cx="838200" cy="37877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4.37</a:t>
            </a:r>
            <a:endParaRPr lang="en-GB" dirty="0"/>
          </a:p>
        </p:txBody>
      </p:sp>
      <p:sp>
        <p:nvSpPr>
          <p:cNvPr id="7" name="Rectangle 6"/>
          <p:cNvSpPr/>
          <p:nvPr/>
        </p:nvSpPr>
        <p:spPr>
          <a:xfrm>
            <a:off x="533400" y="5181600"/>
            <a:ext cx="3505200" cy="14478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en-GB" dirty="0" smtClean="0"/>
              <a:t>Major barriers to SI</a:t>
            </a:r>
          </a:p>
          <a:p>
            <a:pPr marL="285750" indent="-285750">
              <a:buFont typeface="Wingdings" panose="05000000000000000000" pitchFamily="2" charset="2"/>
              <a:buChar char="ü"/>
            </a:pPr>
            <a:r>
              <a:rPr lang="en-GB" dirty="0" smtClean="0"/>
              <a:t>Money required</a:t>
            </a:r>
          </a:p>
          <a:p>
            <a:pPr marL="285750" indent="-285750">
              <a:buFont typeface="Wingdings" panose="05000000000000000000" pitchFamily="2" charset="2"/>
              <a:buChar char="ü"/>
            </a:pPr>
            <a:r>
              <a:rPr lang="en-GB" dirty="0" smtClean="0"/>
              <a:t>Time consuming</a:t>
            </a:r>
          </a:p>
          <a:p>
            <a:pPr marL="285750" indent="-285750">
              <a:buFont typeface="Wingdings" panose="05000000000000000000" pitchFamily="2" charset="2"/>
              <a:buChar char="ü"/>
            </a:pPr>
            <a:r>
              <a:rPr lang="en-GB" dirty="0" smtClean="0"/>
              <a:t>Fear of trying something new</a:t>
            </a:r>
          </a:p>
          <a:p>
            <a:endParaRPr lang="en-GB" dirty="0"/>
          </a:p>
        </p:txBody>
      </p:sp>
    </p:spTree>
    <p:extLst>
      <p:ext uri="{BB962C8B-B14F-4D97-AF65-F5344CB8AC3E}">
        <p14:creationId xmlns:p14="http://schemas.microsoft.com/office/powerpoint/2010/main" val="455533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762000"/>
          </a:xfrm>
        </p:spPr>
        <p:txBody>
          <a:bodyPr>
            <a:normAutofit/>
          </a:bodyPr>
          <a:lstStyle/>
          <a:p>
            <a:r>
              <a:rPr lang="en-GB" dirty="0" smtClean="0"/>
              <a:t>Results 3</a:t>
            </a:r>
            <a:endParaRPr lang="en-GB"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838200" y="2057400"/>
            <a:ext cx="7467600" cy="4460406"/>
          </a:xfrm>
          <a:prstGeom prst="rect">
            <a:avLst/>
          </a:prstGeom>
          <a:noFill/>
          <a:ln>
            <a:noFill/>
          </a:ln>
        </p:spPr>
      </p:pic>
    </p:spTree>
    <p:extLst>
      <p:ext uri="{BB962C8B-B14F-4D97-AF65-F5344CB8AC3E}">
        <p14:creationId xmlns:p14="http://schemas.microsoft.com/office/powerpoint/2010/main" val="812251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48182" y="2286000"/>
            <a:ext cx="7772400" cy="4114800"/>
          </a:xfrm>
        </p:spPr>
        <p:txBody>
          <a:bodyPr>
            <a:normAutofit/>
          </a:bodyPr>
          <a:lstStyle/>
          <a:p>
            <a:pPr>
              <a:buFont typeface="Wingdings" panose="05000000000000000000" pitchFamily="2" charset="2"/>
              <a:buChar char="Ø"/>
            </a:pPr>
            <a:r>
              <a:rPr lang="en-US" sz="2000" dirty="0" smtClean="0"/>
              <a:t>SI are </a:t>
            </a:r>
            <a:r>
              <a:rPr lang="en-US" sz="2000" dirty="0"/>
              <a:t>important </a:t>
            </a:r>
            <a:r>
              <a:rPr lang="en-US" sz="2000" dirty="0" smtClean="0"/>
              <a:t> </a:t>
            </a:r>
            <a:r>
              <a:rPr lang="en-US" sz="2000" dirty="0"/>
              <a:t>sustainably intensifying smallholder farm systems. </a:t>
            </a:r>
          </a:p>
          <a:p>
            <a:pPr>
              <a:buFont typeface="Wingdings" panose="05000000000000000000" pitchFamily="2" charset="2"/>
              <a:buChar char="Ø"/>
            </a:pPr>
            <a:r>
              <a:rPr lang="en-US" sz="2000" dirty="0"/>
              <a:t>A diversity of approaches is therefore required in order to deal with the scale of challenges. </a:t>
            </a:r>
          </a:p>
          <a:p>
            <a:pPr>
              <a:buFont typeface="Wingdings" panose="05000000000000000000" pitchFamily="2" charset="2"/>
              <a:buChar char="Ø"/>
            </a:pPr>
            <a:r>
              <a:rPr lang="en-US" sz="2000" dirty="0" smtClean="0"/>
              <a:t>Past </a:t>
            </a:r>
            <a:r>
              <a:rPr lang="en-US" sz="2000" dirty="0"/>
              <a:t>efforts to eradicate hunger ignored the suitability and sustainability of the production systems, </a:t>
            </a:r>
            <a:endParaRPr lang="en-US" sz="2000" dirty="0" smtClean="0"/>
          </a:p>
          <a:p>
            <a:pPr>
              <a:buFont typeface="Wingdings" panose="05000000000000000000" pitchFamily="2" charset="2"/>
              <a:buChar char="Ø"/>
            </a:pPr>
            <a:r>
              <a:rPr lang="en-US" sz="2000" dirty="0" smtClean="0"/>
              <a:t>sustainable </a:t>
            </a:r>
            <a:r>
              <a:rPr lang="en-US" sz="2000" dirty="0"/>
              <a:t>intensification provide strategies that promises </a:t>
            </a:r>
            <a:r>
              <a:rPr lang="en-US" sz="2000" dirty="0" smtClean="0"/>
              <a:t>enhanced </a:t>
            </a:r>
            <a:r>
              <a:rPr lang="en-US" sz="2000" dirty="0"/>
              <a:t>farm </a:t>
            </a:r>
            <a:r>
              <a:rPr lang="en-US" sz="2000" dirty="0" smtClean="0"/>
              <a:t>productivity and resource </a:t>
            </a:r>
            <a:r>
              <a:rPr lang="en-US" sz="2000" dirty="0"/>
              <a:t>base</a:t>
            </a:r>
            <a:r>
              <a:rPr lang="en-US" sz="2000" dirty="0" smtClean="0"/>
              <a:t>.</a:t>
            </a:r>
          </a:p>
          <a:p>
            <a:pPr>
              <a:buFont typeface="Wingdings" panose="05000000000000000000" pitchFamily="2" charset="2"/>
              <a:buChar char="Ø"/>
            </a:pPr>
            <a:r>
              <a:rPr lang="en-US" sz="2000" dirty="0" smtClean="0"/>
              <a:t>Motivation - &gt; sustained adoption - &gt; quality implementation - &gt; more Impact </a:t>
            </a:r>
            <a:endParaRPr lang="en-US" sz="2000" dirty="0"/>
          </a:p>
          <a:p>
            <a:endParaRPr lang="en-US" sz="2000" dirty="0"/>
          </a:p>
        </p:txBody>
      </p:sp>
      <p:sp>
        <p:nvSpPr>
          <p:cNvPr id="3" name="Text Placeholder 1"/>
          <p:cNvSpPr txBox="1">
            <a:spLocks/>
          </p:cNvSpPr>
          <p:nvPr/>
        </p:nvSpPr>
        <p:spPr>
          <a:xfrm>
            <a:off x="648182" y="1371601"/>
            <a:ext cx="7772400" cy="685799"/>
          </a:xfrm>
          <a:prstGeom prst="rect">
            <a:avLst/>
          </a:prstGeom>
        </p:spPr>
        <p:txBody>
          <a:bodyPr/>
          <a:lstStyle>
            <a:lvl1pPr marL="114300" indent="0" algn="l" defTabSz="914400" rtl="0" eaLnBrk="1" latinLnBrk="0" hangingPunct="1">
              <a:spcBef>
                <a:spcPct val="20000"/>
              </a:spcBef>
              <a:buClr>
                <a:srgbClr val="712123"/>
              </a:buClr>
              <a:buFont typeface="Wingdings" pitchFamily="2" charset="2"/>
              <a:buNone/>
              <a:defRPr sz="44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712123"/>
              </a:buClr>
              <a:buFont typeface="Wingdings" pitchFamily="2" charset="2"/>
              <a:buChar char="§"/>
              <a:defRPr sz="2800" kern="1200">
                <a:solidFill>
                  <a:schemeClr val="tx1"/>
                </a:solidFill>
                <a:latin typeface="+mn-lt"/>
                <a:ea typeface="+mn-ea"/>
                <a:cs typeface="+mn-cs"/>
              </a:defRPr>
            </a:lvl2pPr>
            <a:lvl3pPr marL="1005840" indent="-228600" algn="l" defTabSz="914400" rtl="0" eaLnBrk="1" latinLnBrk="0" hangingPunct="1">
              <a:spcBef>
                <a:spcPct val="20000"/>
              </a:spcBef>
              <a:buClr>
                <a:srgbClr val="712123"/>
              </a:buClr>
              <a:buFont typeface="Wingdings" pitchFamily="2" charset="2"/>
              <a:buChar char="§"/>
              <a:defRPr sz="2400" kern="1200">
                <a:solidFill>
                  <a:schemeClr val="tx1"/>
                </a:solidFill>
                <a:latin typeface="+mn-lt"/>
                <a:ea typeface="+mn-ea"/>
                <a:cs typeface="+mn-cs"/>
              </a:defRPr>
            </a:lvl3pPr>
            <a:lvl4pPr marL="1280160" indent="-228600" algn="l" defTabSz="914400" rtl="0" eaLnBrk="1" latinLnBrk="0" hangingPunct="1">
              <a:spcBef>
                <a:spcPct val="20000"/>
              </a:spcBef>
              <a:buClr>
                <a:srgbClr val="712123"/>
              </a:buClr>
              <a:buFont typeface="Wingdings" pitchFamily="2" charset="2"/>
              <a:buChar char="§"/>
              <a:defRPr sz="2000" kern="1200">
                <a:solidFill>
                  <a:schemeClr val="tx1"/>
                </a:solidFill>
                <a:latin typeface="+mn-lt"/>
                <a:ea typeface="+mn-ea"/>
                <a:cs typeface="+mn-cs"/>
              </a:defRPr>
            </a:lvl4pPr>
            <a:lvl5pPr marL="1554480" indent="-228600" algn="l" defTabSz="914400" rtl="0" eaLnBrk="1" latinLnBrk="0" hangingPunct="1">
              <a:spcBef>
                <a:spcPct val="20000"/>
              </a:spcBef>
              <a:buClr>
                <a:srgbClr val="712123"/>
              </a:buClr>
              <a:buFont typeface="Wingdings" pitchFamily="2" charset="2"/>
              <a:buChar char="§"/>
              <a:defRPr sz="18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GB" sz="3200" dirty="0" smtClean="0"/>
              <a:t>Conclusion</a:t>
            </a:r>
            <a:endParaRPr lang="en-US" sz="3200" dirty="0"/>
          </a:p>
        </p:txBody>
      </p:sp>
    </p:spTree>
    <p:extLst>
      <p:ext uri="{BB962C8B-B14F-4D97-AF65-F5344CB8AC3E}">
        <p14:creationId xmlns:p14="http://schemas.microsoft.com/office/powerpoint/2010/main" val="6138581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48182" y="2286000"/>
            <a:ext cx="7772400" cy="4114800"/>
          </a:xfrm>
        </p:spPr>
        <p:txBody>
          <a:bodyPr>
            <a:normAutofit fontScale="92500" lnSpcReduction="10000"/>
          </a:bodyPr>
          <a:lstStyle/>
          <a:p>
            <a:pPr lvl="1">
              <a:buFont typeface="Wingdings" panose="05000000000000000000" pitchFamily="2" charset="2"/>
              <a:buChar char="Ø"/>
            </a:pPr>
            <a:r>
              <a:rPr lang="en-US" dirty="0" smtClean="0"/>
              <a:t> </a:t>
            </a:r>
            <a:r>
              <a:rPr lang="en-US" dirty="0"/>
              <a:t>Using self-determination theory, it was noted that intrinsic motivation enhances adoption of innovations that supports sustainable intensification. </a:t>
            </a:r>
          </a:p>
          <a:p>
            <a:pPr lvl="1">
              <a:buFont typeface="Wingdings" panose="05000000000000000000" pitchFamily="2" charset="2"/>
              <a:buChar char="Ø"/>
            </a:pPr>
            <a:r>
              <a:rPr lang="en-US" dirty="0"/>
              <a:t>However extrinsic rewards can also be used though consciously to kick start the adoption process. </a:t>
            </a:r>
          </a:p>
          <a:p>
            <a:pPr lvl="1">
              <a:buFont typeface="Wingdings" panose="05000000000000000000" pitchFamily="2" charset="2"/>
              <a:buChar char="Ø"/>
            </a:pPr>
            <a:r>
              <a:rPr lang="en-US" dirty="0"/>
              <a:t>In addition, there is need to support farmers autonomy, competence and relatedness in order to smoothen the adoption process.</a:t>
            </a:r>
            <a:endParaRPr lang="en-GB" dirty="0"/>
          </a:p>
          <a:p>
            <a:endParaRPr lang="en-US" sz="2000" dirty="0"/>
          </a:p>
        </p:txBody>
      </p:sp>
      <p:sp>
        <p:nvSpPr>
          <p:cNvPr id="3" name="Text Placeholder 1"/>
          <p:cNvSpPr txBox="1">
            <a:spLocks/>
          </p:cNvSpPr>
          <p:nvPr/>
        </p:nvSpPr>
        <p:spPr>
          <a:xfrm>
            <a:off x="648182" y="1371601"/>
            <a:ext cx="7772400" cy="685799"/>
          </a:xfrm>
          <a:prstGeom prst="rect">
            <a:avLst/>
          </a:prstGeom>
        </p:spPr>
        <p:txBody>
          <a:bodyPr/>
          <a:lstStyle>
            <a:lvl1pPr marL="114300" indent="0" algn="l" defTabSz="914400" rtl="0" eaLnBrk="1" latinLnBrk="0" hangingPunct="1">
              <a:spcBef>
                <a:spcPct val="20000"/>
              </a:spcBef>
              <a:buClr>
                <a:srgbClr val="712123"/>
              </a:buClr>
              <a:buFont typeface="Wingdings" pitchFamily="2" charset="2"/>
              <a:buNone/>
              <a:defRPr sz="44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712123"/>
              </a:buClr>
              <a:buFont typeface="Wingdings" pitchFamily="2" charset="2"/>
              <a:buChar char="§"/>
              <a:defRPr sz="2800" kern="1200">
                <a:solidFill>
                  <a:schemeClr val="tx1"/>
                </a:solidFill>
                <a:latin typeface="+mn-lt"/>
                <a:ea typeface="+mn-ea"/>
                <a:cs typeface="+mn-cs"/>
              </a:defRPr>
            </a:lvl2pPr>
            <a:lvl3pPr marL="1005840" indent="-228600" algn="l" defTabSz="914400" rtl="0" eaLnBrk="1" latinLnBrk="0" hangingPunct="1">
              <a:spcBef>
                <a:spcPct val="20000"/>
              </a:spcBef>
              <a:buClr>
                <a:srgbClr val="712123"/>
              </a:buClr>
              <a:buFont typeface="Wingdings" pitchFamily="2" charset="2"/>
              <a:buChar char="§"/>
              <a:defRPr sz="2400" kern="1200">
                <a:solidFill>
                  <a:schemeClr val="tx1"/>
                </a:solidFill>
                <a:latin typeface="+mn-lt"/>
                <a:ea typeface="+mn-ea"/>
                <a:cs typeface="+mn-cs"/>
              </a:defRPr>
            </a:lvl3pPr>
            <a:lvl4pPr marL="1280160" indent="-228600" algn="l" defTabSz="914400" rtl="0" eaLnBrk="1" latinLnBrk="0" hangingPunct="1">
              <a:spcBef>
                <a:spcPct val="20000"/>
              </a:spcBef>
              <a:buClr>
                <a:srgbClr val="712123"/>
              </a:buClr>
              <a:buFont typeface="Wingdings" pitchFamily="2" charset="2"/>
              <a:buChar char="§"/>
              <a:defRPr sz="2000" kern="1200">
                <a:solidFill>
                  <a:schemeClr val="tx1"/>
                </a:solidFill>
                <a:latin typeface="+mn-lt"/>
                <a:ea typeface="+mn-ea"/>
                <a:cs typeface="+mn-cs"/>
              </a:defRPr>
            </a:lvl4pPr>
            <a:lvl5pPr marL="1554480" indent="-228600" algn="l" defTabSz="914400" rtl="0" eaLnBrk="1" latinLnBrk="0" hangingPunct="1">
              <a:spcBef>
                <a:spcPct val="20000"/>
              </a:spcBef>
              <a:buClr>
                <a:srgbClr val="712123"/>
              </a:buClr>
              <a:buFont typeface="Wingdings" pitchFamily="2" charset="2"/>
              <a:buChar char="§"/>
              <a:defRPr sz="18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GB" sz="3200" dirty="0" smtClean="0"/>
              <a:t>Recommendations</a:t>
            </a:r>
            <a:endParaRPr lang="en-US" sz="3200" dirty="0"/>
          </a:p>
        </p:txBody>
      </p:sp>
    </p:spTree>
    <p:extLst>
      <p:ext uri="{BB962C8B-B14F-4D97-AF65-F5344CB8AC3E}">
        <p14:creationId xmlns:p14="http://schemas.microsoft.com/office/powerpoint/2010/main" val="24346629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Presentation3" id="{ED7DE2DF-E474-4BAC-9361-5826CB4712A3}" vid="{C8A89AE2-0F92-40D4-A237-911D7B474A71}"/>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resentation3" id="{ED7DE2DF-E474-4BAC-9361-5826CB4712A3}" vid="{1374483B-9A9E-4D79-9057-3943A17399E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3E26CE0-AB66-4F91-BD00-58CA3546E3E5}">
  <ds:schemaRefs>
    <ds:schemaRef ds:uri="http://www.w3.org/XML/1998/namespace"/>
    <ds:schemaRef ds:uri="http://schemas.microsoft.com/office/2006/metadata/properties"/>
    <ds:schemaRef ds:uri="http://schemas.microsoft.com/office/2006/documentManagement/types"/>
    <ds:schemaRef ds:uri="http://purl.org/dc/elements/1.1/"/>
    <ds:schemaRef ds:uri="http://schemas.microsoft.com/office/infopath/2007/PartnerControls"/>
    <ds:schemaRef ds:uri="http://purl.org/dc/terms/"/>
    <ds:schemaRef ds:uri="http://schemas.openxmlformats.org/package/2006/metadata/core-properties"/>
    <ds:schemaRef ds:uri="9f5e9607-a28b-487e-b093-da60e75ee109"/>
    <ds:schemaRef ds:uri="http://purl.org/dc/dcmitype/"/>
  </ds:schemaRefs>
</ds:datastoreItem>
</file>

<file path=customXml/itemProps2.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5851436-67EF-41C7-86D1-3904960B830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AfricaRISING_presentation_template_Global</Template>
  <TotalTime>1327</TotalTime>
  <Words>541</Words>
  <Application>Microsoft Office PowerPoint</Application>
  <PresentationFormat>On-screen Show (4:3)</PresentationFormat>
  <Paragraphs>81</Paragraphs>
  <Slides>11</Slides>
  <Notes>5</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Acknowledge partners here: Project partners ESA</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Jambo, Isaac</cp:lastModifiedBy>
  <cp:revision>22</cp:revision>
  <cp:lastPrinted>2011-10-06T11:45:23Z</cp:lastPrinted>
  <dcterms:created xsi:type="dcterms:W3CDTF">2016-06-28T11:41:37Z</dcterms:created>
  <dcterms:modified xsi:type="dcterms:W3CDTF">2016-07-01T05:01:36Z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